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sldIdLst>
    <p:sldId id="264" r:id="rId2"/>
    <p:sldId id="265" r:id="rId3"/>
    <p:sldId id="273" r:id="rId4"/>
    <p:sldId id="256" r:id="rId5"/>
    <p:sldId id="258" r:id="rId6"/>
    <p:sldId id="267" r:id="rId7"/>
    <p:sldId id="268" r:id="rId8"/>
    <p:sldId id="269" r:id="rId9"/>
    <p:sldId id="272" r:id="rId10"/>
    <p:sldId id="276" r:id="rId11"/>
    <p:sldId id="261" r:id="rId12"/>
    <p:sldId id="266" r:id="rId13"/>
  </p:sldIdLst>
  <p:sldSz cx="9906000" cy="6858000" type="A4"/>
  <p:notesSz cx="9931400" cy="67945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2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194" y="11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220509-0684-4806-82D8-381316005F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2ECF7E3-817D-4BD8-A5ED-F71C06EE88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2EE9053-331A-4A4F-8B16-DED9E640B7B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1036" y="6356352"/>
            <a:ext cx="5001918" cy="365125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www.</a:t>
            </a:r>
            <a:r>
              <a:rPr lang="cs-CZ" dirty="0" err="1"/>
              <a:t>ktf.cuni.cz</a:t>
            </a:r>
            <a:r>
              <a:rPr lang="cs-CZ" dirty="0"/>
              <a:t>/studenti/studium v zahraničí/mobilita studentů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5A98A89-46AA-46A1-BA43-DE42FAF00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79749" y="6356352"/>
            <a:ext cx="944890" cy="365125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660C3B8-F1CD-4E35-950C-32F1112F1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336DF-0083-428D-BF6A-1F57F9BB84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0900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B3FD3E-EA56-42EE-96B1-070AA8740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24EB2E0-0DE0-411B-B7A0-3BA166A6FC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97CFDF8-5B6A-4B57-ACE5-AEB963470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2D4E0-9976-4D8F-BEC2-F1CC15952207}" type="datetimeFigureOut">
              <a:rPr lang="cs-CZ" smtClean="0"/>
              <a:pPr/>
              <a:t>8.11.2017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36D8906-292A-4E26-855D-3054A81CA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9281417-9D6B-42C1-A11C-B141AC731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336DF-0083-428D-BF6A-1F57F9BB84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2036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4CCA3A6-72FD-4934-9EB1-BF9CBC8D19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7ECC707-2D05-4C28-8C85-7C593765D8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C68CB9C-D4C7-4DCF-846F-BCD29491B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2D4E0-9976-4D8F-BEC2-F1CC15952207}" type="datetimeFigureOut">
              <a:rPr lang="cs-CZ" smtClean="0"/>
              <a:pPr/>
              <a:t>8.11.2017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572BDC-85F6-487D-8CCB-4C2E68E1E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6413293-B201-4C39-A625-B2B6C9F4D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336DF-0083-428D-BF6A-1F57F9BB84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5736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88C36-5037-4106-92AE-F3C3AB4E8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757894B-632F-4ECE-A8D3-2DA12386C6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2A29C34-3DA1-4B1C-9918-F73EEC92C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2D4E0-9976-4D8F-BEC2-F1CC15952207}" type="datetimeFigureOut">
              <a:rPr lang="cs-CZ" smtClean="0"/>
              <a:pPr/>
              <a:t>8.11.2017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4181A14-389A-4E02-8BF3-AA70A96D2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0F807ED-E3D8-40EB-80B6-181186B00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336DF-0083-428D-BF6A-1F57F9BB84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2001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D8E9A8-05C5-4C43-AA5B-5E2874FA4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80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DAB6AD2-F7D1-4890-B069-FD26F49F7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880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16E0CB0-EB8F-4BD8-829E-D31942319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2D4E0-9976-4D8F-BEC2-F1CC15952207}" type="datetimeFigureOut">
              <a:rPr lang="cs-CZ" smtClean="0"/>
              <a:pPr/>
              <a:t>8.11.2017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76306AE-849A-44BF-9340-B62DFC261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645DA69-3F4C-42D8-A652-7E3D5FC9C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336DF-0083-428D-BF6A-1F57F9BB84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4303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F5B558-26A7-48D0-8ACC-2D371BD6D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5EE906E-2831-473D-9DBE-4023EB9129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0F0BC4A-CD1E-4131-BBDE-73481D0B0E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50129BE-3843-48A7-8C0E-2DFE1D34F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2D4E0-9976-4D8F-BEC2-F1CC15952207}" type="datetimeFigureOut">
              <a:rPr lang="cs-CZ" smtClean="0"/>
              <a:pPr/>
              <a:t>8.11.2017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03AE9E1-8E4D-42C2-83B2-B472FEB4D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D883389-E1D1-4339-BEDF-2CD79724B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336DF-0083-428D-BF6A-1F57F9BB84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9591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5868BE-FDA6-4521-8048-DA66265F5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9" y="365126"/>
            <a:ext cx="8543925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B4B8FE9-484B-4159-907A-8B9BD8B115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BAF4913-101B-463B-8FAD-9207A786F4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329" y="2505076"/>
            <a:ext cx="4190702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4CE8EFDB-97BD-46D3-90D7-9648544698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4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E6C74B41-57D8-431F-AC87-35DC32CA2B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4" y="2505076"/>
            <a:ext cx="4211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9410846-A46D-49EE-A79E-218E6BC05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2D4E0-9976-4D8F-BEC2-F1CC15952207}" type="datetimeFigureOut">
              <a:rPr lang="cs-CZ" smtClean="0"/>
              <a:pPr/>
              <a:t>8.11.2017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D88897F-C8F2-4453-96C0-16EC72D97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92D5400-4466-4FE4-A37F-B9D0BDCC0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336DF-0083-428D-BF6A-1F57F9BB84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7520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8D1600-A49E-442E-8E27-D767EE5D3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E39EB98-3A59-4E53-ABAF-E139C0B3E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2D4E0-9976-4D8F-BEC2-F1CC15952207}" type="datetimeFigureOut">
              <a:rPr lang="cs-CZ" smtClean="0"/>
              <a:pPr/>
              <a:t>8.11.2017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C83D76B-AEB7-40C3-88A2-990E69965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6B08AD2-2D03-4999-81F9-2F40FF186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336DF-0083-428D-BF6A-1F57F9BB84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4799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7EF5CC8-C194-4B42-8C44-F799C4B51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2D4E0-9976-4D8F-BEC2-F1CC15952207}" type="datetimeFigureOut">
              <a:rPr lang="cs-CZ" smtClean="0"/>
              <a:pPr/>
              <a:t>8.11.2017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505FBE6-DF1F-4FD3-850E-AEC4403CA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E2635EA-C173-4658-BA33-4D15F0988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336DF-0083-428D-BF6A-1F57F9BB84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0504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1EDC50-59B7-4CE1-B280-6DE6FC0D4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B122C93-D18A-4D3B-BB66-7B820560E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341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0381C275-7D6B-4D4E-BB7E-E04D9B0E23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9" y="2057400"/>
            <a:ext cx="3194942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27D49B8-2F1B-4C14-A38B-1DE258A10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2D4E0-9976-4D8F-BEC2-F1CC15952207}" type="datetimeFigureOut">
              <a:rPr lang="cs-CZ" smtClean="0"/>
              <a:pPr/>
              <a:t>8.11.2017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9D63795-ACDD-4DF1-96C7-F0EF197E1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05929D8-0A1C-4B09-8E5E-D2C8D0460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336DF-0083-428D-BF6A-1F57F9BB84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4164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138D70-1C2F-465B-BBD5-7F8304340F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CF5C6AF-9219-46A7-AA55-D9577E4519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341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BB2F6387-ED50-4234-AF21-867B52F863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9" y="2057400"/>
            <a:ext cx="3194942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38F75FE-04A3-43DE-A2BD-3706AACBF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2D4E0-9976-4D8F-BEC2-F1CC15952207}" type="datetimeFigureOut">
              <a:rPr lang="cs-CZ" smtClean="0"/>
              <a:pPr/>
              <a:t>8.11.2017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F386C17-01E5-440E-80A8-DB4E2B504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0D779EA-DAC9-4E00-889E-7E3670BE7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336DF-0083-428D-BF6A-1F57F9BB84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2180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>
            <a:extLst>
              <a:ext uri="{FF2B5EF4-FFF2-40B4-BE49-F238E27FC236}">
                <a16:creationId xmlns:a16="http://schemas.microsoft.com/office/drawing/2014/main" id="{8DD1D576-4A8E-42A9-BE4B-E58921692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9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3213CEB-4B01-4965-9EC9-99281C9EC6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9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83CF588-7744-4881-B16E-7A87B63E0A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7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2D4E0-9976-4D8F-BEC2-F1CC15952207}" type="datetimeFigureOut">
              <a:rPr lang="cs-CZ" smtClean="0"/>
              <a:pPr/>
              <a:t>8.11.2017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FAC8EFA-A6A4-4912-BE9D-90FE74FCBE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4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476C804-715D-442F-AADD-756F083822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336DF-0083-428D-BF6A-1F57F9BB84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0405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relations@ktf.cuni.cz" TargetMode="External"/><Relationship Id="rId2" Type="http://schemas.openxmlformats.org/officeDocument/2006/relationships/hyperlink" Target="https://www.ktf.cuni.cz/KTF-1728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zs.cz/cz/akademicka-informacni-agentura/64_Jina-stipendia/" TargetMode="External"/><Relationship Id="rId2" Type="http://schemas.openxmlformats.org/officeDocument/2006/relationships/hyperlink" Target="http://www.dzs.cz/cz/akademicka-informacni-agentura/42_Mezinarodni_smlouvy-Uvod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zs.cz/cz/akademicka-informacni-agentura/stipendia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76709" y="1838771"/>
            <a:ext cx="7890581" cy="1215337"/>
          </a:xfrm>
          <a:ln w="38100">
            <a:solidFill>
              <a:schemeClr val="accent3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r"/>
            <a:r>
              <a:rPr lang="cs-CZ" sz="4000" b="1" dirty="0" smtClean="0"/>
              <a:t>Informační seminář </a:t>
            </a:r>
            <a:r>
              <a:rPr lang="pl-PL" sz="4000" b="1" dirty="0"/>
              <a:t>o zahraničních pobytech a stážích</a:t>
            </a:r>
            <a:r>
              <a:rPr lang="cs-CZ" sz="4000" b="1" dirty="0" smtClean="0"/>
              <a:t> </a:t>
            </a:r>
            <a:endParaRPr lang="cs-CZ" sz="4000" b="1" dirty="0"/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4157932" y="5952227"/>
            <a:ext cx="5187637" cy="704847"/>
          </a:xfrm>
          <a:prstGeom prst="rect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4000" b="1" dirty="0" smtClean="0"/>
              <a:t>8. listopadu 2017</a:t>
            </a:r>
          </a:p>
          <a:p>
            <a:pPr algn="r"/>
            <a:r>
              <a:rPr lang="cs-CZ" sz="4000" b="1" dirty="0"/>
              <a:t>u</a:t>
            </a:r>
            <a:r>
              <a:rPr lang="cs-CZ" sz="4000" b="1" dirty="0" smtClean="0"/>
              <a:t>čebna P6</a:t>
            </a:r>
            <a:endParaRPr lang="cs-CZ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Informační centrum DAAD Praha poskytuje informace o studiu a výzkumu v </a:t>
            </a:r>
            <a:r>
              <a:rPr lang="cs-CZ" dirty="0" smtClean="0"/>
              <a:t>Německu</a:t>
            </a:r>
          </a:p>
          <a:p>
            <a:r>
              <a:rPr lang="cs-CZ" dirty="0" smtClean="0"/>
              <a:t>Stipendia jsou poskytována ve těchto kategoriích:</a:t>
            </a:r>
          </a:p>
          <a:p>
            <a:pPr marL="1371600" lvl="2" indent="-457200">
              <a:buFont typeface="+mj-lt"/>
              <a:buAutoNum type="arabicPeriod"/>
            </a:pPr>
            <a:r>
              <a:rPr lang="it-IT" b="1" dirty="0" smtClean="0"/>
              <a:t>STIPENDIA </a:t>
            </a:r>
            <a:r>
              <a:rPr lang="it-IT" b="1" dirty="0"/>
              <a:t>PRO STUDENTY BAKALÁŘSKÝCH A MAGISTERSKÝCH </a:t>
            </a:r>
            <a:r>
              <a:rPr lang="it-IT" b="1" dirty="0" smtClean="0"/>
              <a:t>PROGRAMŮ</a:t>
            </a:r>
            <a:endParaRPr lang="cs-CZ" b="1" dirty="0" smtClean="0"/>
          </a:p>
          <a:p>
            <a:pPr marL="1371600" lvl="2" indent="-457200">
              <a:buFont typeface="+mj-lt"/>
              <a:buAutoNum type="arabicPeriod"/>
            </a:pPr>
            <a:r>
              <a:rPr lang="cs-CZ" b="1" dirty="0"/>
              <a:t>STIPENDIA PRO DOKTORANDY A </a:t>
            </a:r>
            <a:r>
              <a:rPr lang="cs-CZ" b="1" dirty="0" smtClean="0"/>
              <a:t>POSTDOKTORANDY</a:t>
            </a:r>
          </a:p>
          <a:p>
            <a:pPr marL="1371600" lvl="2" indent="-457200">
              <a:buFont typeface="+mj-lt"/>
              <a:buAutoNum type="arabicPeriod"/>
            </a:pPr>
            <a:r>
              <a:rPr lang="cs-CZ" b="1" dirty="0"/>
              <a:t>STIPENDIA PRO POSTDOKTORANDY A VYSOKOŠKOLSKÉ </a:t>
            </a:r>
            <a:r>
              <a:rPr lang="cs-CZ" b="1" dirty="0" smtClean="0"/>
              <a:t>UČITELE</a:t>
            </a:r>
          </a:p>
          <a:p>
            <a:pPr marL="1371600" lvl="2" indent="-457200">
              <a:buFont typeface="+mj-lt"/>
              <a:buAutoNum type="arabicPeriod"/>
            </a:pPr>
            <a:endParaRPr lang="cs-CZ" b="1" dirty="0"/>
          </a:p>
          <a:p>
            <a:pPr marL="0" lvl="2" indent="0">
              <a:buNone/>
            </a:pPr>
            <a:r>
              <a:rPr lang="cs-CZ" dirty="0" smtClean="0"/>
              <a:t>Uzávěrky pro odevzdání přihlášek na stipendia DAAD pro jednotlivce a bližší informace naleznete na webových stránkách: </a:t>
            </a:r>
            <a:r>
              <a:rPr lang="cs-CZ" sz="2400" dirty="0" smtClean="0">
                <a:solidFill>
                  <a:srgbClr val="0070C0"/>
                </a:solidFill>
              </a:rPr>
              <a:t>www.daad.cz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75" y="543207"/>
            <a:ext cx="5407865" cy="1056374"/>
          </a:xfrm>
        </p:spPr>
      </p:pic>
    </p:spTree>
    <p:extLst>
      <p:ext uri="{BB962C8B-B14F-4D97-AF65-F5344CB8AC3E}">
        <p14:creationId xmlns:p14="http://schemas.microsoft.com/office/powerpoint/2010/main" val="221215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1039" y="365126"/>
            <a:ext cx="8543925" cy="1670708"/>
          </a:xfrm>
        </p:spPr>
        <p:txBody>
          <a:bodyPr>
            <a:normAutofit/>
          </a:bodyPr>
          <a:lstStyle/>
          <a:p>
            <a:pPr algn="ctr"/>
            <a:r>
              <a:rPr lang="cs-CZ" b="1" dirty="0" smtClean="0"/>
              <a:t>Zahraniční oddělení KTF</a:t>
            </a:r>
            <a:r>
              <a:rPr lang="cs-CZ" dirty="0"/>
              <a:t/>
            </a:r>
            <a:br>
              <a:rPr lang="cs-CZ" dirty="0"/>
            </a:br>
            <a:r>
              <a:rPr lang="cs-CZ" sz="3600" dirty="0"/>
              <a:t>1. patro, kancelář  K </a:t>
            </a:r>
            <a:r>
              <a:rPr lang="cs-CZ" sz="3600" dirty="0" smtClean="0"/>
              <a:t>1059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1039" y="2317330"/>
            <a:ext cx="8543925" cy="4351338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Proděkan pro zahraniční vztahy</a:t>
            </a:r>
            <a:r>
              <a:rPr lang="cs-CZ" b="1" dirty="0" smtClean="0"/>
              <a:t>: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	doc. PhDr. Martin Zlatohlávek, PhD</a:t>
            </a:r>
            <a:r>
              <a:rPr lang="cs-CZ" dirty="0" smtClean="0"/>
              <a:t>.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Referent:</a:t>
            </a:r>
          </a:p>
          <a:p>
            <a:pPr>
              <a:buNone/>
            </a:pPr>
            <a:r>
              <a:rPr lang="cs-CZ" dirty="0"/>
              <a:t>		Olga Ďurišová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000" dirty="0" smtClean="0"/>
              <a:t> </a:t>
            </a:r>
            <a:r>
              <a:rPr lang="cs-CZ" sz="2000" b="1" dirty="0"/>
              <a:t>Internetové stránky</a:t>
            </a:r>
            <a:r>
              <a:rPr lang="cs-CZ" sz="2000" dirty="0"/>
              <a:t>: </a:t>
            </a:r>
            <a:r>
              <a:rPr lang="cs-CZ" sz="2000" dirty="0">
                <a:hlinkClick r:id="rId2"/>
              </a:rPr>
              <a:t>https://</a:t>
            </a:r>
            <a:r>
              <a:rPr lang="cs-CZ" sz="2000" dirty="0" smtClean="0">
                <a:hlinkClick r:id="rId2"/>
              </a:rPr>
              <a:t>www.ktf.cuni.cz/KTF-1728.html</a:t>
            </a:r>
            <a:endParaRPr lang="cs-CZ" sz="20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cs-CZ" sz="2000" dirty="0" smtClean="0"/>
              <a:t> </a:t>
            </a:r>
            <a:r>
              <a:rPr lang="cs-CZ" sz="2000" b="1" dirty="0" smtClean="0"/>
              <a:t>E-mail</a:t>
            </a:r>
            <a:r>
              <a:rPr lang="cs-CZ" sz="2000" b="1" dirty="0"/>
              <a:t>: </a:t>
            </a:r>
            <a:r>
              <a:rPr lang="cs-CZ" sz="2000" dirty="0" smtClean="0">
                <a:hlinkClick r:id="rId3"/>
              </a:rPr>
              <a:t>relations@ktf.cuni.cz</a:t>
            </a:r>
            <a:endParaRPr lang="cs-CZ" sz="20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cs-CZ" sz="2000" dirty="0"/>
              <a:t> </a:t>
            </a:r>
            <a:r>
              <a:rPr lang="cs-CZ" sz="2000" b="1" dirty="0" smtClean="0"/>
              <a:t>telefon: </a:t>
            </a:r>
            <a:r>
              <a:rPr lang="cs-CZ" sz="2000" dirty="0" smtClean="0"/>
              <a:t>220 181 241</a:t>
            </a:r>
            <a:endParaRPr lang="cs-CZ" sz="2000" dirty="0"/>
          </a:p>
          <a:p>
            <a:pPr marL="0" indent="0">
              <a:buNone/>
            </a:pP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56933E-C2BE-4E9F-8DB0-914E222C1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Děkuji za pozornost</a:t>
            </a:r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A20DD66E-7162-431A-86E0-C193B7785E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1648" y="2004998"/>
            <a:ext cx="4943475" cy="3733800"/>
          </a:xfrm>
        </p:spPr>
      </p:pic>
    </p:spTree>
    <p:extLst>
      <p:ext uri="{BB962C8B-B14F-4D97-AF65-F5344CB8AC3E}">
        <p14:creationId xmlns:p14="http://schemas.microsoft.com/office/powerpoint/2010/main" val="257657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3F8757-B74B-42F7-A210-BF2C83DE3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9" y="365127"/>
            <a:ext cx="8543925" cy="877078"/>
          </a:xfrm>
        </p:spPr>
        <p:txBody>
          <a:bodyPr>
            <a:normAutofit/>
          </a:bodyPr>
          <a:lstStyle/>
          <a:p>
            <a:pPr algn="ctr"/>
            <a:r>
              <a:rPr lang="cs-CZ" b="1" dirty="0"/>
              <a:t>Proč studovat v zahraničí?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2D6FA71-9318-46FD-A687-DC3BB3FDE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9" y="1423358"/>
            <a:ext cx="8543925" cy="4753605"/>
          </a:xfrm>
        </p:spPr>
        <p:txBody>
          <a:bodyPr>
            <a:normAutofit fontScale="85000" lnSpcReduction="20000"/>
          </a:bodyPr>
          <a:lstStyle/>
          <a:p>
            <a:pPr marL="449263" indent="-449263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 smtClean="0"/>
              <a:t>P</a:t>
            </a:r>
            <a:r>
              <a:rPr lang="cs-CZ" dirty="0" smtClean="0"/>
              <a:t>ovinnost </a:t>
            </a:r>
            <a:r>
              <a:rPr lang="cs-CZ" dirty="0"/>
              <a:t>absolvovat v rámci svého doktorského studia minimálně tříměsíční odbornou stáž na vědeckém pracovišti v zahraničí</a:t>
            </a:r>
            <a:endParaRPr lang="cs-CZ" dirty="0" smtClean="0"/>
          </a:p>
          <a:p>
            <a:pPr marL="449263" indent="-449263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/>
              <a:t>Získání praxe v </a:t>
            </a:r>
            <a:r>
              <a:rPr lang="cs-CZ" dirty="0" smtClean="0"/>
              <a:t>oboru</a:t>
            </a:r>
          </a:p>
          <a:p>
            <a:pPr marL="449263" indent="-449263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/>
              <a:t>Propojení teorie a </a:t>
            </a:r>
            <a:r>
              <a:rPr lang="cs-CZ" dirty="0" smtClean="0"/>
              <a:t>praxe </a:t>
            </a:r>
          </a:p>
          <a:p>
            <a:pPr marL="449263" indent="-449263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/>
              <a:t>Získání nových znalostí a </a:t>
            </a:r>
            <a:r>
              <a:rPr lang="cs-CZ" dirty="0" smtClean="0"/>
              <a:t>zkušeností</a:t>
            </a:r>
          </a:p>
          <a:p>
            <a:pPr marL="449263" indent="-449263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/>
              <a:t>Navázání profesionálních </a:t>
            </a:r>
            <a:r>
              <a:rPr lang="cs-CZ" dirty="0" smtClean="0"/>
              <a:t>kontaktů</a:t>
            </a:r>
          </a:p>
          <a:p>
            <a:pPr marL="449263" indent="-449263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/>
              <a:t>Možnost lepšího umístění na trhu </a:t>
            </a:r>
            <a:r>
              <a:rPr lang="cs-CZ" dirty="0" smtClean="0"/>
              <a:t>práce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42379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Typy zahraničních pobytů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1039" y="1466491"/>
            <a:ext cx="8543925" cy="4710472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Studijní pobyty</a:t>
            </a:r>
          </a:p>
          <a:p>
            <a:pPr lvl="1"/>
            <a:r>
              <a:rPr lang="cs-CZ" dirty="0"/>
              <a:t>Povinností studenta je na zahraniční univerzitě úspěšně absolvovat alespoň 1 předmět za semestr, v případě, že student výlučně nepracuje na své disertaci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Student </a:t>
            </a:r>
            <a:r>
              <a:rPr lang="cs-CZ" dirty="0"/>
              <a:t>doktorského studijního programu se řídí individuálním studijním plánem schváleným Oborovou radou. </a:t>
            </a:r>
            <a:endParaRPr lang="cs-CZ" dirty="0" smtClean="0"/>
          </a:p>
          <a:p>
            <a:pPr lvl="1"/>
            <a:r>
              <a:rPr lang="cs-CZ" dirty="0" smtClean="0"/>
              <a:t>Minimální </a:t>
            </a:r>
            <a:r>
              <a:rPr lang="cs-CZ" dirty="0"/>
              <a:t>počet kreditů se nestanoví. 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Pracovní stáž</a:t>
            </a:r>
          </a:p>
          <a:p>
            <a:pPr lvl="1"/>
            <a:r>
              <a:rPr lang="cs-CZ" dirty="0" smtClean="0"/>
              <a:t>Zahraniční stáž na základě předem domluvené náplně práce.</a:t>
            </a:r>
          </a:p>
          <a:p>
            <a:pPr lvl="1"/>
            <a:r>
              <a:rPr lang="cs-CZ" dirty="0" smtClean="0"/>
              <a:t>Povinnost odpracovat alespoň 20 hod/týden</a:t>
            </a:r>
          </a:p>
          <a:p>
            <a:pPr lvl="1"/>
            <a:r>
              <a:rPr lang="cs-CZ" dirty="0"/>
              <a:t>Náplň </a:t>
            </a:r>
            <a:r>
              <a:rPr lang="cs-CZ" dirty="0" smtClean="0"/>
              <a:t>stáže </a:t>
            </a:r>
            <a:r>
              <a:rPr lang="cs-CZ" dirty="0"/>
              <a:t>musí odpovídat studijnímu programu – pobyt v zahraničí je součástí </a:t>
            </a:r>
            <a:r>
              <a:rPr lang="cs-CZ" dirty="0" smtClean="0"/>
              <a:t>studia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Odborná stáž</a:t>
            </a:r>
          </a:p>
          <a:p>
            <a:pPr lvl="1"/>
            <a:r>
              <a:rPr lang="cs-CZ" b="1" dirty="0" smtClean="0"/>
              <a:t>Povinnos</a:t>
            </a:r>
            <a:r>
              <a:rPr lang="cs-CZ" dirty="0" smtClean="0"/>
              <a:t>t pro Ph.D. studenty – alespoň 3 měsíce</a:t>
            </a:r>
          </a:p>
          <a:p>
            <a:pPr lvl="1"/>
            <a:r>
              <a:rPr lang="cs-CZ" b="1" dirty="0" smtClean="0"/>
              <a:t>Kde</a:t>
            </a:r>
            <a:r>
              <a:rPr lang="cs-CZ" dirty="0" smtClean="0"/>
              <a:t> – Odborné instituty (univerzitní pracoviště, specializované knihovny, muzea, galérie,…)</a:t>
            </a:r>
          </a:p>
          <a:p>
            <a:pPr lvl="1"/>
            <a:r>
              <a:rPr lang="cs-CZ" b="1" dirty="0" smtClean="0"/>
              <a:t>Financování</a:t>
            </a:r>
            <a:r>
              <a:rPr lang="cs-CZ" dirty="0" smtClean="0"/>
              <a:t> – granty, nadace, fondy,..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989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1230630" y="304799"/>
            <a:ext cx="7429500" cy="1048703"/>
          </a:xfrm>
        </p:spPr>
        <p:txBody>
          <a:bodyPr>
            <a:normAutofit/>
          </a:bodyPr>
          <a:lstStyle/>
          <a:p>
            <a:pPr algn="l"/>
            <a:r>
              <a:rPr lang="cs-CZ" sz="4400" b="1" dirty="0"/>
              <a:t>Možnosti studia v zahraničí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4DD4724-7C11-4812-A2B6-71D0BF11DD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9894" y="1475118"/>
            <a:ext cx="8264106" cy="5003320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b="1" dirty="0"/>
              <a:t>Erasmus+ </a:t>
            </a:r>
            <a:r>
              <a:rPr lang="cs-CZ" dirty="0"/>
              <a:t>- </a:t>
            </a:r>
            <a:r>
              <a:rPr lang="cs-CZ" sz="2200" dirty="0"/>
              <a:t>program studentských výměn se všemi </a:t>
            </a:r>
            <a:r>
              <a:rPr lang="cs-CZ" sz="2200" dirty="0" smtClean="0"/>
              <a:t>státy EU, 	          </a:t>
            </a:r>
            <a:endParaRPr lang="cs-CZ" sz="2200" dirty="0" smtClean="0"/>
          </a:p>
          <a:p>
            <a:pPr algn="l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cs-CZ" b="1" dirty="0"/>
              <a:t> </a:t>
            </a:r>
            <a:r>
              <a:rPr lang="cs-CZ" b="1" dirty="0" smtClean="0"/>
              <a:t>FM </a:t>
            </a:r>
            <a:r>
              <a:rPr lang="cs-CZ" b="1" dirty="0"/>
              <a:t>UK </a:t>
            </a:r>
            <a:r>
              <a:rPr lang="cs-CZ" sz="2000" b="1" dirty="0"/>
              <a:t>- </a:t>
            </a:r>
            <a:r>
              <a:rPr lang="cs-CZ" sz="2200" dirty="0"/>
              <a:t>podpůrný, iniciační a motivační nástroj </a:t>
            </a:r>
            <a:r>
              <a:rPr lang="cs-CZ" sz="2200" dirty="0" smtClean="0"/>
              <a:t>směřující </a:t>
            </a:r>
            <a:r>
              <a:rPr lang="cs-CZ" sz="2200" dirty="0"/>
              <a:t>k</a:t>
            </a:r>
            <a:r>
              <a:rPr lang="cs-CZ" sz="2200" dirty="0" smtClean="0"/>
              <a:t>  	 	     rozšiřování mezinárodních </a:t>
            </a:r>
            <a:r>
              <a:rPr lang="cs-CZ" sz="2200" dirty="0"/>
              <a:t>styků univerzity</a:t>
            </a:r>
            <a:endParaRPr lang="cs-CZ" sz="2200" b="1" dirty="0"/>
          </a:p>
          <a:p>
            <a:pPr marL="180975" indent="-180975" algn="l">
              <a:buFont typeface="Arial" pitchFamily="34" charset="0"/>
              <a:buChar char="•"/>
            </a:pPr>
            <a:r>
              <a:rPr lang="cs-CZ" b="1" dirty="0"/>
              <a:t>DZS </a:t>
            </a:r>
            <a:r>
              <a:rPr lang="cs-CZ" sz="2200" b="1" dirty="0"/>
              <a:t>– Domu zahraniční spolupráce </a:t>
            </a:r>
            <a:r>
              <a:rPr lang="cs-CZ" sz="2200" dirty="0"/>
              <a:t>– instituce nabízející </a:t>
            </a:r>
            <a:r>
              <a:rPr lang="cs-CZ" sz="2200" dirty="0" smtClean="0"/>
              <a:t>mezinárodní  	programy </a:t>
            </a:r>
            <a:r>
              <a:rPr lang="cs-CZ" sz="2200" dirty="0"/>
              <a:t>a aktivity </a:t>
            </a:r>
            <a:r>
              <a:rPr lang="cs-CZ" sz="2000" dirty="0" smtClean="0"/>
              <a:t>(</a:t>
            </a:r>
            <a:r>
              <a:rPr lang="cs-CZ" sz="2000" dirty="0"/>
              <a:t>např. </a:t>
            </a:r>
            <a:r>
              <a:rPr lang="cs-CZ" sz="2000" dirty="0" smtClean="0"/>
              <a:t>CEEPUS</a:t>
            </a:r>
            <a:r>
              <a:rPr lang="cs-CZ" sz="2000" dirty="0"/>
              <a:t>, AKTION, Norské fondy a další)</a:t>
            </a:r>
          </a:p>
          <a:p>
            <a:pPr algn="l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b="1" dirty="0"/>
              <a:t>DAAD </a:t>
            </a:r>
            <a:r>
              <a:rPr lang="cs-CZ" sz="2200" dirty="0"/>
              <a:t>– </a:t>
            </a:r>
            <a:r>
              <a:rPr lang="cs-CZ" sz="2200" dirty="0" smtClean="0"/>
              <a:t>německá </a:t>
            </a:r>
            <a:r>
              <a:rPr lang="cs-CZ" sz="2200" dirty="0"/>
              <a:t>akademická výměnná služba - </a:t>
            </a:r>
            <a:r>
              <a:rPr lang="pl-PL" sz="2200" dirty="0"/>
              <a:t>poskytuje </a:t>
            </a:r>
            <a:r>
              <a:rPr lang="pl-PL" sz="2200" dirty="0" smtClean="0"/>
              <a:t>informace 	     o</a:t>
            </a:r>
            <a:r>
              <a:rPr lang="pl-PL" sz="2200" dirty="0"/>
              <a:t> studiu a výzkumu v Německu</a:t>
            </a:r>
            <a:endParaRPr lang="cs-CZ" sz="2200" dirty="0"/>
          </a:p>
          <a:p>
            <a:pPr algn="l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b="1" dirty="0"/>
              <a:t>AIA</a:t>
            </a:r>
            <a:r>
              <a:rPr lang="cs-CZ" dirty="0"/>
              <a:t> </a:t>
            </a:r>
            <a:r>
              <a:rPr lang="cs-CZ" sz="2200" dirty="0"/>
              <a:t>–  akademická informační agentura informující </a:t>
            </a:r>
            <a:r>
              <a:rPr lang="cs-CZ" sz="2200" dirty="0" smtClean="0"/>
              <a:t>o </a:t>
            </a:r>
            <a:r>
              <a:rPr lang="cs-CZ" sz="2200" dirty="0" smtClean="0"/>
              <a:t>možnostech </a:t>
            </a:r>
            <a:r>
              <a:rPr lang="cs-CZ" sz="2200" dirty="0" smtClean="0"/>
              <a:t>	 stipendijních </a:t>
            </a:r>
            <a:r>
              <a:rPr lang="cs-CZ" sz="2200" dirty="0"/>
              <a:t>pobytů v zahraničí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dirty="0"/>
              <a:t>a další </a:t>
            </a:r>
            <a:r>
              <a:rPr lang="cs-CZ" dirty="0" smtClean="0"/>
              <a:t>….</a:t>
            </a:r>
          </a:p>
          <a:p>
            <a:pPr algn="l"/>
            <a:r>
              <a:rPr lang="cs-CZ" dirty="0" smtClean="0"/>
              <a:t>Aktuální nabídky studijních pobytů a stáží sledujte zde:</a:t>
            </a:r>
          </a:p>
          <a:p>
            <a:r>
              <a:rPr lang="cs-CZ" dirty="0"/>
              <a:t>https://www.ktf.cuni.cz/KTF-1042.html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dirty="0" smtClean="0"/>
          </a:p>
          <a:p>
            <a:pPr algn="l"/>
            <a:endParaRPr lang="cs-CZ" dirty="0" smtClean="0"/>
          </a:p>
          <a:p>
            <a:pPr algn="l"/>
            <a:endParaRPr lang="cs-CZ" dirty="0"/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437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1039" y="365127"/>
            <a:ext cx="8543925" cy="1049606"/>
          </a:xfrm>
        </p:spPr>
        <p:txBody>
          <a:bodyPr/>
          <a:lstStyle/>
          <a:p>
            <a:r>
              <a:rPr lang="cs-CZ" b="1" dirty="0" smtClean="0"/>
              <a:t>                   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1039" y="1302589"/>
            <a:ext cx="8129227" cy="487437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Nejsnazší </a:t>
            </a:r>
            <a:r>
              <a:rPr lang="cs-CZ" dirty="0"/>
              <a:t>způsob, jak vycestovat do </a:t>
            </a:r>
            <a:r>
              <a:rPr lang="cs-CZ" dirty="0" smtClean="0"/>
              <a:t>zahraničí</a:t>
            </a:r>
            <a:endParaRPr lang="cs-CZ" b="1" dirty="0" smtClean="0"/>
          </a:p>
          <a:p>
            <a:r>
              <a:rPr lang="cs-CZ" b="1" dirty="0" smtClean="0"/>
              <a:t>Studijní </a:t>
            </a:r>
            <a:r>
              <a:rPr lang="cs-CZ" b="1" dirty="0"/>
              <a:t>pobyty </a:t>
            </a:r>
            <a:r>
              <a:rPr lang="cs-CZ" dirty="0"/>
              <a:t>(mohou trvat 3 – 12 měsíců)</a:t>
            </a:r>
          </a:p>
          <a:p>
            <a:pPr>
              <a:buNone/>
            </a:pPr>
            <a:r>
              <a:rPr lang="cs-CZ" dirty="0"/>
              <a:t>	- jen na partnerských univerzitách</a:t>
            </a:r>
          </a:p>
          <a:p>
            <a:r>
              <a:rPr lang="cs-CZ" b="1" dirty="0"/>
              <a:t>Pracovní stáže </a:t>
            </a:r>
            <a:r>
              <a:rPr lang="cs-CZ" dirty="0"/>
              <a:t>(mohou trvat 2-12 měsíců) </a:t>
            </a:r>
          </a:p>
          <a:p>
            <a:pPr>
              <a:buNone/>
            </a:pPr>
            <a:r>
              <a:rPr lang="cs-CZ" dirty="0"/>
              <a:t>	- absolvovat na kterékoliv instituci (nemusí to být nutně partnerská univerzita) </a:t>
            </a:r>
            <a:endParaRPr lang="cs-CZ" dirty="0" smtClean="0"/>
          </a:p>
          <a:p>
            <a:pPr>
              <a:buNone/>
            </a:pPr>
            <a:r>
              <a:rPr lang="cs-CZ" dirty="0"/>
              <a:t>	- </a:t>
            </a:r>
            <a:r>
              <a:rPr lang="cs-CZ" dirty="0" smtClean="0"/>
              <a:t>student </a:t>
            </a:r>
            <a:r>
              <a:rPr lang="cs-CZ" dirty="0"/>
              <a:t>si přijímající pracoviště, na kterém chce stáž absolvovat, vybírá </a:t>
            </a:r>
            <a:r>
              <a:rPr lang="cs-CZ" dirty="0" smtClean="0"/>
              <a:t>sám</a:t>
            </a:r>
            <a:endParaRPr lang="cs-CZ" dirty="0"/>
          </a:p>
          <a:p>
            <a:pPr>
              <a:buNone/>
            </a:pPr>
            <a:r>
              <a:rPr lang="cs-CZ" dirty="0" smtClean="0"/>
              <a:t>Studijní pobyty a praktické stáže v zahraničí  je možné realizovat </a:t>
            </a:r>
            <a:r>
              <a:rPr lang="cs-CZ" b="1" dirty="0" smtClean="0"/>
              <a:t>opakovaně</a:t>
            </a:r>
            <a:r>
              <a:rPr lang="cs-CZ" dirty="0" smtClean="0"/>
              <a:t> v každé úrovni svého studia (Bc, </a:t>
            </a:r>
            <a:r>
              <a:rPr lang="cs-CZ" dirty="0" err="1" smtClean="0"/>
              <a:t>Mgr</a:t>
            </a:r>
            <a:r>
              <a:rPr lang="cs-CZ" dirty="0" smtClean="0"/>
              <a:t>/</a:t>
            </a:r>
            <a:r>
              <a:rPr lang="cs-CZ" dirty="0" err="1" smtClean="0"/>
              <a:t>NMgr</a:t>
            </a:r>
            <a:r>
              <a:rPr lang="cs-CZ" dirty="0" smtClean="0"/>
              <a:t>, </a:t>
            </a:r>
            <a:r>
              <a:rPr lang="cs-CZ" dirty="0" err="1" smtClean="0"/>
              <a:t>Ph.D</a:t>
            </a:r>
            <a:r>
              <a:rPr lang="cs-CZ" dirty="0" smtClean="0"/>
              <a:t>) </a:t>
            </a:r>
            <a:endParaRPr lang="cs-CZ" dirty="0"/>
          </a:p>
          <a:p>
            <a:pPr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2814" y="365127"/>
            <a:ext cx="3103198" cy="8765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1039" y="138024"/>
            <a:ext cx="8543925" cy="1207698"/>
          </a:xfrm>
        </p:spPr>
        <p:txBody>
          <a:bodyPr>
            <a:normAutofit/>
          </a:bodyPr>
          <a:lstStyle/>
          <a:p>
            <a:pPr algn="ctr"/>
            <a:r>
              <a:rPr lang="cs-CZ" b="1" dirty="0"/>
              <a:t>Fond mobility Univerzity Karlovy</a:t>
            </a:r>
            <a:br>
              <a:rPr lang="cs-CZ" b="1" dirty="0"/>
            </a:br>
            <a:r>
              <a:rPr lang="cs-CZ" sz="2200" b="1" dirty="0"/>
              <a:t>https://www.ktf.cuni.cz/KTF-1565.html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1039" y="1268083"/>
            <a:ext cx="8543925" cy="5158596"/>
          </a:xfrm>
        </p:spPr>
        <p:txBody>
          <a:bodyPr>
            <a:normAutofit/>
          </a:bodyPr>
          <a:lstStyle/>
          <a:p>
            <a:r>
              <a:rPr lang="cs-CZ" sz="2400" dirty="0"/>
              <a:t>byl zřízen v roce 2001 </a:t>
            </a:r>
            <a:endParaRPr lang="cs-CZ" sz="2400" dirty="0" smtClean="0"/>
          </a:p>
          <a:p>
            <a:r>
              <a:rPr lang="cs-CZ" sz="2400" dirty="0"/>
              <a:t>Cílem </a:t>
            </a:r>
            <a:r>
              <a:rPr lang="cs-CZ" sz="2400" dirty="0" smtClean="0"/>
              <a:t>FM UK je </a:t>
            </a:r>
            <a:r>
              <a:rPr lang="cs-CZ" sz="2400" b="1" dirty="0"/>
              <a:t>finanční podpora </a:t>
            </a:r>
            <a:r>
              <a:rPr lang="cs-CZ" sz="2400" dirty="0"/>
              <a:t>zejména pro: </a:t>
            </a:r>
            <a:endParaRPr lang="cs-CZ" sz="2400" dirty="0" smtClean="0"/>
          </a:p>
          <a:p>
            <a:pPr lvl="2"/>
            <a:r>
              <a:rPr lang="cs-CZ" dirty="0"/>
              <a:t>studium na zahraniční univerzitě v délce jeden až dva </a:t>
            </a:r>
            <a:r>
              <a:rPr lang="cs-CZ" dirty="0" smtClean="0"/>
              <a:t>semestry (pouze pro studenty prezenční formy studia) </a:t>
            </a:r>
            <a:endParaRPr lang="cs-CZ" dirty="0"/>
          </a:p>
          <a:p>
            <a:pPr lvl="2"/>
            <a:r>
              <a:rPr lang="cs-CZ" dirty="0" smtClean="0"/>
              <a:t>účast </a:t>
            </a:r>
            <a:r>
              <a:rPr lang="cs-CZ" dirty="0"/>
              <a:t>na mezinárodních studijních nebo odborných akcích studentů v zahraničí </a:t>
            </a:r>
          </a:p>
          <a:p>
            <a:pPr lvl="2"/>
            <a:r>
              <a:rPr lang="cs-CZ" dirty="0"/>
              <a:t>krátkodobé vědecké a výzkumné pobyty v </a:t>
            </a:r>
            <a:r>
              <a:rPr lang="cs-CZ" dirty="0" smtClean="0"/>
              <a:t>zahraničí</a:t>
            </a:r>
            <a:endParaRPr lang="cs-CZ" dirty="0"/>
          </a:p>
          <a:p>
            <a:r>
              <a:rPr lang="cs-CZ" sz="2400" b="1" dirty="0"/>
              <a:t>Výše finančních </a:t>
            </a:r>
            <a:r>
              <a:rPr lang="cs-CZ" sz="2400" b="1" dirty="0" smtClean="0"/>
              <a:t>příspěvků </a:t>
            </a:r>
            <a:r>
              <a:rPr lang="cs-CZ" sz="2000" dirty="0" smtClean="0"/>
              <a:t>– FM pokrývá </a:t>
            </a:r>
            <a:r>
              <a:rPr lang="cs-CZ" sz="2000" dirty="0"/>
              <a:t>náklady na požadovanou akci maximálně jednou </a:t>
            </a:r>
            <a:r>
              <a:rPr lang="cs-CZ" sz="2000" dirty="0" smtClean="0"/>
              <a:t>polovinou, t.j. max. 50% předpokládaných výdajů na </a:t>
            </a:r>
            <a:r>
              <a:rPr lang="cs-CZ" sz="2000" b="1" dirty="0" smtClean="0"/>
              <a:t>budoucí mobilitu </a:t>
            </a:r>
            <a:r>
              <a:rPr lang="cs-CZ" sz="2000" dirty="0" smtClean="0"/>
              <a:t>(nelze zažádat o příspěvek zpětně)</a:t>
            </a:r>
          </a:p>
          <a:p>
            <a:r>
              <a:rPr lang="cs-CZ" sz="2400" b="1" dirty="0" smtClean="0"/>
              <a:t>Podávání žádostí:</a:t>
            </a:r>
          </a:p>
          <a:p>
            <a:pPr lvl="2"/>
            <a:r>
              <a:rPr lang="cs-CZ" dirty="0" smtClean="0"/>
              <a:t>vždy 2x do roka</a:t>
            </a:r>
          </a:p>
          <a:p>
            <a:pPr lvl="4"/>
            <a:r>
              <a:rPr lang="cs-CZ" dirty="0"/>
              <a:t>letní semestr - </a:t>
            </a:r>
            <a:r>
              <a:rPr lang="cs-CZ" b="1" dirty="0" smtClean="0"/>
              <a:t>březen</a:t>
            </a:r>
            <a:r>
              <a:rPr lang="cs-CZ" dirty="0" smtClean="0"/>
              <a:t> </a:t>
            </a:r>
            <a:endParaRPr lang="cs-CZ" dirty="0"/>
          </a:p>
          <a:p>
            <a:pPr lvl="4"/>
            <a:r>
              <a:rPr lang="cs-CZ" dirty="0"/>
              <a:t>zimní semestr </a:t>
            </a:r>
            <a:r>
              <a:rPr lang="cs-CZ" dirty="0" smtClean="0"/>
              <a:t>– </a:t>
            </a:r>
            <a:r>
              <a:rPr lang="cs-CZ" b="1" dirty="0" smtClean="0"/>
              <a:t>říjen</a:t>
            </a:r>
          </a:p>
          <a:p>
            <a:pPr lvl="2"/>
            <a:endParaRPr lang="cs-CZ" dirty="0" smtClean="0"/>
          </a:p>
          <a:p>
            <a:pPr lvl="2"/>
            <a:endParaRPr lang="cs-CZ" dirty="0" smtClean="0"/>
          </a:p>
          <a:p>
            <a:endParaRPr lang="cs-CZ" sz="2000" dirty="0"/>
          </a:p>
          <a:p>
            <a:pPr lvl="2" indent="-114300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15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      </a:t>
            </a:r>
            <a:r>
              <a:rPr lang="cs-CZ" b="1" dirty="0" smtClean="0"/>
              <a:t>Dům zahraniční spolupráce</a:t>
            </a:r>
            <a:endParaRPr lang="cs-CZ" sz="2000" b="1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041" y="759187"/>
            <a:ext cx="1341948" cy="537439"/>
          </a:xfrm>
          <a:prstGeom prst="rect">
            <a:avLst/>
          </a:prstGeom>
        </p:spPr>
      </p:pic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je příspěvkovou organizací Ministerstva školství, mládeže a </a:t>
            </a:r>
            <a:r>
              <a:rPr lang="cs-CZ" dirty="0" smtClean="0"/>
              <a:t>tělovýchovy</a:t>
            </a:r>
          </a:p>
          <a:p>
            <a:r>
              <a:rPr lang="cs-CZ" dirty="0"/>
              <a:t>přispívá k mezinárodní spolupráci;</a:t>
            </a:r>
          </a:p>
          <a:p>
            <a:r>
              <a:rPr lang="cs-CZ" dirty="0"/>
              <a:t>uděluje granty a stipendia na mezinárodní projekty a mobility;</a:t>
            </a:r>
          </a:p>
          <a:p>
            <a:r>
              <a:rPr lang="cs-CZ" dirty="0" smtClean="0"/>
              <a:t>administruje programy: </a:t>
            </a:r>
            <a:r>
              <a:rPr lang="cs-CZ" dirty="0"/>
              <a:t>Erasmus</a:t>
            </a:r>
            <a:r>
              <a:rPr lang="cs-CZ" dirty="0" smtClean="0"/>
              <a:t>+; CEEPUS; AKTION; AIA,  Norské fondy, a další</a:t>
            </a:r>
          </a:p>
          <a:p>
            <a:pPr marL="0" indent="0">
              <a:buNone/>
            </a:pPr>
            <a:r>
              <a:rPr lang="cs-CZ" dirty="0" smtClean="0"/>
              <a:t>Bližší informace na stránkách: </a:t>
            </a:r>
            <a:r>
              <a:rPr lang="cs-CZ" sz="2500" dirty="0" smtClean="0"/>
              <a:t>http</a:t>
            </a:r>
            <a:r>
              <a:rPr lang="cs-CZ" sz="2500" dirty="0"/>
              <a:t>://www.dzs.cz/cz/vyjezdy/</a:t>
            </a:r>
            <a:endParaRPr lang="cs-CZ" sz="2500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173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200" b="1" dirty="0" smtClean="0"/>
              <a:t>AIA - </a:t>
            </a:r>
            <a:r>
              <a:rPr lang="cs-CZ" sz="4200" b="1" dirty="0"/>
              <a:t>Akademická informační </a:t>
            </a:r>
            <a:r>
              <a:rPr lang="cs-CZ" sz="4200" b="1" dirty="0" smtClean="0"/>
              <a:t>agentura</a:t>
            </a:r>
            <a:endParaRPr lang="cs-CZ" sz="4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b="1" dirty="0" smtClean="0"/>
              <a:t>AIA </a:t>
            </a:r>
            <a:r>
              <a:rPr lang="cs-CZ" sz="2000" dirty="0" smtClean="0"/>
              <a:t>- je součástí Domu zahraniční spolupráce</a:t>
            </a:r>
            <a:endParaRPr lang="cs-CZ" sz="2000" b="1" dirty="0" smtClean="0"/>
          </a:p>
          <a:p>
            <a:r>
              <a:rPr lang="cs-CZ" sz="2000" b="1" dirty="0" smtClean="0"/>
              <a:t>Shromažďuje</a:t>
            </a:r>
            <a:r>
              <a:rPr lang="cs-CZ" sz="2000" b="1" dirty="0"/>
              <a:t>, zpracovává a rozšiřuje informace o možnostech vzdělávání </a:t>
            </a:r>
            <a:r>
              <a:rPr lang="cs-CZ" sz="2000" dirty="0" smtClean="0"/>
              <a:t>zejména vysokoškolských </a:t>
            </a:r>
            <a:r>
              <a:rPr lang="cs-CZ" sz="2000" dirty="0"/>
              <a:t>studentů, </a:t>
            </a:r>
            <a:r>
              <a:rPr lang="cs-CZ" sz="2000" dirty="0" smtClean="0"/>
              <a:t>doktorandů </a:t>
            </a:r>
            <a:r>
              <a:rPr lang="cs-CZ" sz="2000" dirty="0"/>
              <a:t>a </a:t>
            </a:r>
            <a:r>
              <a:rPr lang="cs-CZ" sz="2000" dirty="0" smtClean="0"/>
              <a:t>pedagogů </a:t>
            </a:r>
            <a:r>
              <a:rPr lang="cs-CZ" sz="2000" dirty="0"/>
              <a:t>v zahraničí</a:t>
            </a:r>
            <a:r>
              <a:rPr lang="cs-CZ" sz="2000" dirty="0" smtClean="0"/>
              <a:t>.</a:t>
            </a:r>
          </a:p>
          <a:p>
            <a:r>
              <a:rPr lang="cs-CZ" sz="2000" b="1" dirty="0" smtClean="0"/>
              <a:t>Zpracovává,</a:t>
            </a:r>
            <a:r>
              <a:rPr lang="cs-CZ" sz="2000" dirty="0" smtClean="0"/>
              <a:t> z </a:t>
            </a:r>
            <a:r>
              <a:rPr lang="cs-CZ" sz="2000" dirty="0"/>
              <a:t>podkladů </a:t>
            </a:r>
            <a:r>
              <a:rPr lang="cs-CZ" sz="2000" dirty="0" smtClean="0"/>
              <a:t>MŠMT,</a:t>
            </a:r>
            <a:r>
              <a:rPr lang="cs-CZ" sz="2000" b="1" dirty="0" smtClean="0"/>
              <a:t> </a:t>
            </a:r>
            <a:r>
              <a:rPr lang="cs-CZ" sz="2000" b="1" dirty="0"/>
              <a:t>přehled kompletní nabídky </a:t>
            </a:r>
            <a:r>
              <a:rPr lang="cs-CZ" sz="2000" b="1" dirty="0">
                <a:hlinkClick r:id="rId2"/>
              </a:rPr>
              <a:t>stipendijních pobytů v zahraničí na základě mezinárodních smluv</a:t>
            </a:r>
            <a:r>
              <a:rPr lang="cs-CZ" sz="2000" dirty="0"/>
              <a:t> pro následující akademický </a:t>
            </a:r>
            <a:r>
              <a:rPr lang="cs-CZ" sz="2000" dirty="0" smtClean="0"/>
              <a:t>rok a zajišťuje výběrová řízení na tyto pobyty.</a:t>
            </a:r>
          </a:p>
          <a:p>
            <a:r>
              <a:rPr lang="cs-CZ" sz="2000" b="1" dirty="0"/>
              <a:t>Průběžně zveřejňuje na své webové stránce také </a:t>
            </a:r>
            <a:r>
              <a:rPr lang="cs-CZ" sz="2000" b="1" dirty="0">
                <a:hlinkClick r:id="rId3"/>
              </a:rPr>
              <a:t>nabídky jiných stipendií</a:t>
            </a:r>
            <a:r>
              <a:rPr lang="cs-CZ" sz="2000" b="1" dirty="0"/>
              <a:t> </a:t>
            </a:r>
            <a:r>
              <a:rPr lang="cs-CZ" sz="2000" dirty="0"/>
              <a:t>nabízených mimo rámec mezivládních dohod </a:t>
            </a:r>
            <a:r>
              <a:rPr lang="cs-CZ" sz="2000" b="1" dirty="0"/>
              <a:t>a další nabídky ke studiu v </a:t>
            </a:r>
            <a:r>
              <a:rPr lang="cs-CZ" sz="2000" b="1" dirty="0" smtClean="0"/>
              <a:t>zahraničí</a:t>
            </a:r>
            <a:endParaRPr lang="cs-CZ" sz="2000" dirty="0"/>
          </a:p>
          <a:p>
            <a:r>
              <a:rPr lang="cs-CZ" sz="2000" dirty="0"/>
              <a:t>Studijní nabídky v zahraničí dle jednotlivých zemí lze vyhledat prostřednictvím </a:t>
            </a:r>
            <a:r>
              <a:rPr lang="cs-CZ" sz="2000" b="1" dirty="0" smtClean="0">
                <a:hlinkClick r:id="rId4"/>
              </a:rPr>
              <a:t>VYHLEDAVAČE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Bližší </a:t>
            </a:r>
            <a:r>
              <a:rPr lang="cs-CZ" sz="2000" dirty="0"/>
              <a:t>informace naleznete na: </a:t>
            </a:r>
            <a:r>
              <a:rPr lang="cs-CZ" sz="1800" u="sng" dirty="0">
                <a:solidFill>
                  <a:srgbClr val="0070C0"/>
                </a:solidFill>
              </a:rPr>
              <a:t>http://www.dzs.cz/cz/akademicka-informacni-agentura/</a:t>
            </a:r>
            <a:endParaRPr lang="cs-CZ" sz="1800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31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        </a:t>
            </a:r>
            <a:r>
              <a:rPr lang="cs-CZ" sz="3600" b="1" dirty="0" smtClean="0"/>
              <a:t>AKTION </a:t>
            </a:r>
            <a:r>
              <a:rPr lang="cs-CZ" sz="3600" b="1" dirty="0"/>
              <a:t>Česká republika - Rakousko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Program AKTION slouží k podpoře </a:t>
            </a:r>
            <a:r>
              <a:rPr lang="cs-CZ" b="1" dirty="0"/>
              <a:t>vzájemného porozumění</a:t>
            </a:r>
            <a:r>
              <a:rPr lang="cs-CZ" dirty="0"/>
              <a:t> mezi Českou republikou a Rakouskem. </a:t>
            </a:r>
            <a:endParaRPr lang="cs-CZ" dirty="0" smtClean="0"/>
          </a:p>
          <a:p>
            <a:r>
              <a:rPr lang="cs-CZ" dirty="0" smtClean="0"/>
              <a:t>Podporuje </a:t>
            </a:r>
            <a:r>
              <a:rPr lang="cs-CZ" dirty="0"/>
              <a:t>rozvoj dvoustranné spolupráce ve vědě a vzdělávání ve všech vědních oborech</a:t>
            </a:r>
            <a:r>
              <a:rPr lang="cs-CZ" dirty="0" smtClean="0"/>
              <a:t>.</a:t>
            </a:r>
          </a:p>
          <a:p>
            <a:r>
              <a:rPr lang="pl-PL" dirty="0"/>
              <a:t>Podpora je poskytována ve dvou kategoriích</a:t>
            </a:r>
            <a:r>
              <a:rPr lang="pl-PL" dirty="0" smtClean="0"/>
              <a:t>:</a:t>
            </a:r>
          </a:p>
          <a:p>
            <a:pPr lvl="1"/>
            <a:r>
              <a:rPr lang="cs-CZ" b="1" dirty="0"/>
              <a:t>individuální</a:t>
            </a:r>
            <a:r>
              <a:rPr lang="cs-CZ" dirty="0"/>
              <a:t> - stipendia na studijní a vědecké pobyty v druhé zemi a k účasti na letních jazykových a odborných </a:t>
            </a:r>
            <a:r>
              <a:rPr lang="cs-CZ" dirty="0" smtClean="0"/>
              <a:t>školách</a:t>
            </a:r>
          </a:p>
          <a:p>
            <a:pPr lvl="1"/>
            <a:r>
              <a:rPr lang="cs-CZ" b="1" dirty="0"/>
              <a:t>institucionální</a:t>
            </a:r>
            <a:r>
              <a:rPr lang="cs-CZ" dirty="0"/>
              <a:t> - podpora </a:t>
            </a:r>
            <a:r>
              <a:rPr lang="cs-CZ" b="1" dirty="0"/>
              <a:t>projektů spolupráce</a:t>
            </a:r>
            <a:r>
              <a:rPr lang="cs-CZ" dirty="0"/>
              <a:t> českých a rakouských vzdělávacích </a:t>
            </a:r>
            <a:r>
              <a:rPr lang="cs-CZ" dirty="0" smtClean="0"/>
              <a:t>institucí</a:t>
            </a:r>
          </a:p>
          <a:p>
            <a:pPr marL="457200" lvl="1" indent="0">
              <a:buNone/>
            </a:pPr>
            <a:endParaRPr lang="cs-CZ" dirty="0" smtClean="0"/>
          </a:p>
          <a:p>
            <a:pPr marL="0" lvl="1" indent="0">
              <a:buNone/>
            </a:pPr>
            <a:r>
              <a:rPr lang="cs-CZ" sz="2200" dirty="0" smtClean="0"/>
              <a:t>Bližší </a:t>
            </a:r>
            <a:r>
              <a:rPr lang="cs-CZ" sz="2200" dirty="0"/>
              <a:t>informace naleznete na: </a:t>
            </a:r>
            <a:r>
              <a:rPr lang="cs-CZ" sz="1700" dirty="0" smtClean="0">
                <a:solidFill>
                  <a:srgbClr val="0070C0"/>
                </a:solidFill>
              </a:rPr>
              <a:t>http</a:t>
            </a:r>
            <a:r>
              <a:rPr lang="cs-CZ" sz="1700" dirty="0">
                <a:solidFill>
                  <a:srgbClr val="0070C0"/>
                </a:solidFill>
              </a:rPr>
              <a:t>://www.dzs.cz/cz/aktion-ceska-republika-rakousko/</a:t>
            </a:r>
            <a:endParaRPr lang="cs-CZ" sz="1700" dirty="0">
              <a:solidFill>
                <a:srgbClr val="0070C0"/>
              </a:solidFill>
            </a:endParaRPr>
          </a:p>
        </p:txBody>
      </p:sp>
      <p:pic>
        <p:nvPicPr>
          <p:cNvPr id="4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638" y="526324"/>
            <a:ext cx="1153063" cy="1003165"/>
          </a:xfrm>
        </p:spPr>
      </p:pic>
    </p:spTree>
    <p:extLst>
      <p:ext uri="{BB962C8B-B14F-4D97-AF65-F5344CB8AC3E}">
        <p14:creationId xmlns:p14="http://schemas.microsoft.com/office/powerpoint/2010/main" val="75771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1018</TotalTime>
  <Words>480</Words>
  <Application>Microsoft Office PowerPoint</Application>
  <PresentationFormat>A4 (210 × 297 mm)</PresentationFormat>
  <Paragraphs>91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Motiv Office</vt:lpstr>
      <vt:lpstr>Informační seminář o zahraničních pobytech a stážích </vt:lpstr>
      <vt:lpstr>Proč studovat v zahraničí?</vt:lpstr>
      <vt:lpstr>Typy zahraničních pobytů</vt:lpstr>
      <vt:lpstr>Možnosti studia v zahraničí</vt:lpstr>
      <vt:lpstr>                    </vt:lpstr>
      <vt:lpstr>Fond mobility Univerzity Karlovy https://www.ktf.cuni.cz/KTF-1565.html</vt:lpstr>
      <vt:lpstr>      Dům zahraniční spolupráce</vt:lpstr>
      <vt:lpstr>AIA - Akademická informační agentura</vt:lpstr>
      <vt:lpstr>            AKTION Česká republika - Rakousko</vt:lpstr>
      <vt:lpstr>Prezentace aplikace PowerPoint</vt:lpstr>
      <vt:lpstr>Zahraniční oddělení KTF 1. patro, kancelář  K 1059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Jakub Ďuriš</dc:creator>
  <cp:lastModifiedBy>4lutsx92_2@czcuni.onmicrosoft.com</cp:lastModifiedBy>
  <cp:revision>121</cp:revision>
  <cp:lastPrinted>2017-11-08T15:56:36Z</cp:lastPrinted>
  <dcterms:created xsi:type="dcterms:W3CDTF">2017-09-28T07:26:49Z</dcterms:created>
  <dcterms:modified xsi:type="dcterms:W3CDTF">2017-11-08T15:57:07Z</dcterms:modified>
</cp:coreProperties>
</file>