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104FC-FF25-4DB1-80E7-EA348A5F0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167A03-0C85-48BF-968C-860416863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295D9B-CF98-4E5E-B5FD-15CFD08B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EAD38-B711-4A81-BFBA-A0363C985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3361FC-9385-45CE-AC29-4B3B77D0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290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5F769C-8885-4210-A492-26410EB6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C453F0-33FD-485F-88B5-7E379B7CE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FE4DF1-6492-4457-936A-D25A05D2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4E3CA4-DCD6-4952-A800-440B1244A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4F1342-B3D7-4C84-B2DD-5440E3C3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32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1C2D63F-3ED7-4CA4-ACE9-D68988DA5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0FC183-A63C-44DD-A7FE-F0A6A5EC3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72376E-9AA1-443A-9344-014D5CE9D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32B6A4-6D4B-497F-BA06-F9085C243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7AAD82-43EC-4370-AED4-EC65BFE62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12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0F61B-A42E-43D5-B6DC-2B1259F54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A8AEFA-E8CF-4E35-ADDC-C7EAE0F81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BDE9FC-558B-4E18-850E-008E6B313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002FFE-F299-4A1A-8F6D-23F289BB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39F33D-13BF-43D7-9C1A-023DDD79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03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12790-3BA4-4A1E-87CD-3BD8763AF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4E4D3F-AA3C-4646-855E-02C03207A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C45B73-1AB7-4325-8178-FD27B30D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5430FD-CBCA-4E0D-9939-292EAB72E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30427B-7A05-4657-8040-0A0444501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95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25F2C-2EEF-495F-A639-B4EAC87DC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0DB6E-1D6B-42E2-9253-E94A5BEF82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F24168-A148-4DF7-B9BA-9657776B0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8ACF17-FE2B-42D0-BFB7-476A9F411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5E69A8-C9EC-401E-A2B1-39E13299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0CF1BE-192B-471F-B328-ADC3334F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64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D65B6-0C72-4D17-A55E-1F895ECAC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C04072-A72D-46D1-BAF4-727A2C654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EBE437-4493-43BD-8C1A-EC39ECB38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D777E37-B907-4D24-82E9-DB3142103C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A1D71CD-DA65-4E09-95E4-7F2BE137E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E3127B-7FBA-4D88-8151-411DBC28D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EBE140E-76E9-4643-BD7B-C443A0D1E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F6044D5-0225-4C1B-9B59-41F36213F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53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C6ECF-4DEE-4AF8-8E27-70B23049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92B1863-46FF-4DB5-B370-B9A68A91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4972FF-5494-497C-9483-318126C0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9D80EC-AC24-4171-8640-AAD72D75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71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3EC5FD0-AA73-4472-9F2B-5DF0849DA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CCDED9-21EF-4F0B-ABEA-C0D4EFC8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B61EEE-52FF-4237-B998-B35CF46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06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C62FB-BD2C-44B2-AD94-047739DE4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E9622F-A2F6-4448-B4CF-57347E18A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26B0EE-3765-4B33-A6EA-DE4FB1A5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454C66-B492-45CE-BE0A-B29AC6043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1FD31C-01F0-4B0B-A8D8-9C179AAB0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EB7188-F618-4029-9573-FD0C5A11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22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BA8E8-B076-41C1-85C5-80895CFE3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A122C60-E779-40AF-814A-6DE8B4DE5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51624C-0E56-4A2A-90F0-EDAF44C2B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CE5FA6-2F7F-4DBD-BEFF-095A8ED0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E476D0-3367-448D-9B0C-DC8D64FD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145D03-B6D2-4A71-AE1E-1A9D3819D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51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8AE9302-D9E9-44BE-AEB9-F700AFC3D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910728-4F24-4F1A-9B70-E35A20213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16FECD-99A5-4549-88BB-07A34793C8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639EB-4FA1-475B-B488-1D943088F5CA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0F9F01-52BC-4670-8606-158773A98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F7ED1D-EA1E-4CAB-9628-173CCFD06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5F560-BB24-41DC-881A-DEE83FAE4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02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DEE3C-BEED-4884-A7C6-A2560AC26C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SPOLEČNÁ CESTA DÁL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6D07D3-90D0-47AE-91CA-6F79E6729B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 nás může cesta Exodu inspirovat na společné cestě naší církve </a:t>
            </a:r>
          </a:p>
        </p:txBody>
      </p:sp>
    </p:spTree>
    <p:extLst>
      <p:ext uri="{BB962C8B-B14F-4D97-AF65-F5344CB8AC3E}">
        <p14:creationId xmlns:p14="http://schemas.microsoft.com/office/powerpoint/2010/main" val="3254585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760F2-BD9C-4CB2-8E8D-591BEB0B0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8) POTŘEBA POMOCI OSTATNÍCH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A2686-1212-428C-AAB8-B3874B5C5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027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Ex 18,13-23 - Tchán Jitro</a:t>
            </a:r>
            <a:r>
              <a:rPr lang="cs-CZ" dirty="0"/>
              <a:t>. „Jakým způsobem to s lidem jednáš? Proč sám sedíš a všechen lid kolem tebe stojí od rána do večera? Není to dobré, jak to děláš. Poslechni mě, poradím ti, a Bůh bude s tebou.“ </a:t>
            </a:r>
          </a:p>
          <a:p>
            <a:r>
              <a:rPr lang="cs-CZ" dirty="0"/>
              <a:t>Záleží na tom </a:t>
            </a:r>
            <a:r>
              <a:rPr lang="cs-CZ" b="1" dirty="0"/>
              <a:t>úspěch celé cesty</a:t>
            </a:r>
            <a:r>
              <a:rPr lang="cs-CZ" dirty="0"/>
              <a:t>. „Jestliže se podle toho zařídíš, budeš moci obstát, až ti Bůh vydá další příkazy. Také všechen tento lid dojde na své místo v pokoji.“</a:t>
            </a:r>
          </a:p>
          <a:p>
            <a:r>
              <a:rPr lang="cs-CZ" dirty="0"/>
              <a:t>Někdo mimo dává Mojžíšovi zpětnou vazbu. Pro společnou cestu církve je třeba </a:t>
            </a:r>
            <a:r>
              <a:rPr lang="cs-CZ" b="1" dirty="0"/>
              <a:t>přijímat impulzy ze světa</a:t>
            </a:r>
            <a:r>
              <a:rPr lang="cs-CZ" dirty="0"/>
              <a:t>. Synodalita nás neodděluje od společnosti. Potřebujeme sociologii, psychologii, další vědy. </a:t>
            </a:r>
          </a:p>
          <a:p>
            <a:r>
              <a:rPr lang="cs-CZ" dirty="0"/>
              <a:t>Umět naslouchat, zvát, předávat zodpovědnost. </a:t>
            </a:r>
            <a:r>
              <a:rPr lang="cs-CZ" b="1" dirty="0"/>
              <a:t>Organizační stránka </a:t>
            </a:r>
            <a:r>
              <a:rPr lang="cs-CZ" dirty="0"/>
              <a:t>není jen něco vedlejšího. Záleží na tom schopnost naplnit celou cestu. </a:t>
            </a:r>
          </a:p>
          <a:p>
            <a:r>
              <a:rPr lang="cs-CZ" dirty="0"/>
              <a:t>Otázka schopnosti rozpoznat své dary. Nabídnout se Mojžíšovi k dispozici.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7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C7012-9812-42B9-8CEF-F434D9EDF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9) CO NÁS NA TÉTO CESTĚ OHROŽUJE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17C6B8-6277-46A6-9E4C-67E5625C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Reptání </a:t>
            </a:r>
            <a:r>
              <a:rPr lang="cs-CZ" dirty="0"/>
              <a:t>– neřeknu věci přímo. Ve stanech (Dt1). Vytváří to špatnou náladu. Kolik věcí se k Mojžíšovi doneslo až později. </a:t>
            </a:r>
          </a:p>
          <a:p>
            <a:r>
              <a:rPr lang="cs-CZ" b="1" dirty="0"/>
              <a:t>Lži</a:t>
            </a:r>
            <a:r>
              <a:rPr lang="cs-CZ" dirty="0"/>
              <a:t>. Poplašné zprávy. Berou odvahu. (Dt1)</a:t>
            </a:r>
          </a:p>
          <a:p>
            <a:r>
              <a:rPr lang="cs-CZ" b="1" dirty="0"/>
              <a:t>Nostalgie</a:t>
            </a:r>
            <a:r>
              <a:rPr lang="cs-CZ" dirty="0"/>
              <a:t>. Hrnce masa, zelenina. Izraelci zapomenou, co tam bylo špatné. Chtějí se vrátit. Za cibuli vymění všechno.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57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68BE3-5993-4F1B-A1DE-56A1F9D3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10) CO NÁS NA TÉTO CESTĚ POSILUJE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3D55D-C18C-48EB-9939-1C85EB50C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 17 – Voda ze skály –</a:t>
            </a:r>
            <a:r>
              <a:rPr lang="cs-CZ" b="1" dirty="0"/>
              <a:t> křest </a:t>
            </a:r>
            <a:r>
              <a:rPr lang="cs-CZ" dirty="0"/>
              <a:t>– každý pokřtěný může žít ze síly křtu.  </a:t>
            </a:r>
          </a:p>
          <a:p>
            <a:r>
              <a:rPr lang="cs-CZ" b="1" dirty="0"/>
              <a:t>Boží slovo </a:t>
            </a:r>
            <a:r>
              <a:rPr lang="cs-CZ" dirty="0"/>
              <a:t>– Opírej se o to, co ti řekl Bůh, ochrana proti strašení. </a:t>
            </a:r>
          </a:p>
          <a:p>
            <a:r>
              <a:rPr lang="cs-CZ" b="1" dirty="0"/>
              <a:t>Manna</a:t>
            </a:r>
            <a:r>
              <a:rPr lang="cs-CZ" dirty="0"/>
              <a:t> – Každý den znovu a na kolenou. Denní modlitba, eucharistie. </a:t>
            </a:r>
          </a:p>
          <a:p>
            <a:r>
              <a:rPr lang="cs-CZ" dirty="0"/>
              <a:t>Připomínat si to, </a:t>
            </a:r>
            <a:r>
              <a:rPr lang="cs-CZ" b="1" dirty="0"/>
              <a:t>co Hospodin již učinil</a:t>
            </a:r>
            <a:r>
              <a:rPr lang="cs-CZ" dirty="0"/>
              <a:t>. Navazujeme na odvážné. Předcházející generace jen neudržovaly. Odvážně vycházely.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520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42B56-3DEF-404E-A255-636F80B85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Konkrétně k naší společné cestě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DB3E7E-EBF2-4C18-BF08-36D559F10B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31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A1FCE-BDCF-4469-A1CC-B1751511A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079"/>
          </a:xfrm>
        </p:spPr>
        <p:txBody>
          <a:bodyPr/>
          <a:lstStyle/>
          <a:p>
            <a:r>
              <a:rPr lang="cs-CZ" dirty="0"/>
              <a:t>Poznámky z </a:t>
            </a:r>
            <a:r>
              <a:rPr lang="cs-CZ" dirty="0" err="1"/>
              <a:t>vademecum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70F7D-4B4D-4067-A443-7CB54FDDC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606"/>
            <a:ext cx="10515600" cy="551939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Je třeba mít čas na sdílení.</a:t>
            </a:r>
          </a:p>
          <a:p>
            <a:r>
              <a:rPr lang="cs-CZ" dirty="0"/>
              <a:t>Mít pokoru k naslouchání a zároveň odvahu k mluvení.</a:t>
            </a:r>
          </a:p>
          <a:p>
            <a:r>
              <a:rPr lang="cs-CZ" dirty="0"/>
              <a:t>Otevřenost pro novost, ochota změnit názor.</a:t>
            </a:r>
          </a:p>
          <a:p>
            <a:r>
              <a:rPr lang="cs-CZ" dirty="0"/>
              <a:t>Otevřenost pro změny.</a:t>
            </a:r>
          </a:p>
          <a:p>
            <a:r>
              <a:rPr lang="cs-CZ" dirty="0"/>
              <a:t>Je třeba rozlišování – cvičit ho v konkrétních věcech. </a:t>
            </a:r>
          </a:p>
          <a:p>
            <a:r>
              <a:rPr lang="cs-CZ" dirty="0"/>
              <a:t>Opustit předsudky a stereotypy.</a:t>
            </a:r>
          </a:p>
          <a:p>
            <a:r>
              <a:rPr lang="cs-CZ" dirty="0"/>
              <a:t>Církev naslouchající nemá hotové odpovědi. </a:t>
            </a:r>
          </a:p>
          <a:p>
            <a:r>
              <a:rPr lang="cs-CZ" dirty="0"/>
              <a:t>Překonat klerikalismus. </a:t>
            </a:r>
          </a:p>
          <a:p>
            <a:r>
              <a:rPr lang="cs-CZ" dirty="0"/>
              <a:t>Ne iluze soběstačnosti. </a:t>
            </a:r>
          </a:p>
          <a:p>
            <a:r>
              <a:rPr lang="cs-CZ" dirty="0"/>
              <a:t>Překonat ideologie. </a:t>
            </a:r>
          </a:p>
          <a:p>
            <a:r>
              <a:rPr lang="cs-CZ" dirty="0"/>
              <a:t>Vzbuzovat naději.</a:t>
            </a:r>
          </a:p>
          <a:p>
            <a:r>
              <a:rPr lang="cs-CZ" dirty="0"/>
              <a:t>Snít, trávit čas budoucností.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50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E688B-9074-4898-BAEF-23C7B8549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Nástrahy a pokušení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6BAE1-8AA4-4EA7-AD3D-0BDBC770B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4857"/>
          </a:xfrm>
        </p:spPr>
        <p:txBody>
          <a:bodyPr>
            <a:normAutofit/>
          </a:bodyPr>
          <a:lstStyle/>
          <a:p>
            <a:r>
              <a:rPr lang="cs-CZ" dirty="0"/>
              <a:t>Vést, místo nechat se vést Bohem. </a:t>
            </a:r>
          </a:p>
          <a:p>
            <a:r>
              <a:rPr lang="cs-CZ" dirty="0"/>
              <a:t>Soustředit se jen na sebe a na své starosti. </a:t>
            </a:r>
          </a:p>
          <a:p>
            <a:r>
              <a:rPr lang="cs-CZ" dirty="0"/>
              <a:t>Vidět pouze problémy.</a:t>
            </a:r>
          </a:p>
          <a:p>
            <a:r>
              <a:rPr lang="cs-CZ" dirty="0"/>
              <a:t>Soustředit se pouze na struktury.</a:t>
            </a:r>
          </a:p>
          <a:p>
            <a:r>
              <a:rPr lang="cs-CZ" dirty="0"/>
              <a:t>Nedívat se za viditelné omezení církve. </a:t>
            </a:r>
          </a:p>
          <a:p>
            <a:r>
              <a:rPr lang="cs-CZ" dirty="0"/>
              <a:t>Ztratit zaměření na cíle synodálního procesu.</a:t>
            </a:r>
          </a:p>
          <a:p>
            <a:r>
              <a:rPr lang="cs-CZ" dirty="0"/>
              <a:t>Propadnout konfliktu a rozdělení. </a:t>
            </a:r>
          </a:p>
          <a:p>
            <a:r>
              <a:rPr lang="cs-CZ" dirty="0"/>
              <a:t>Místo synody vytvářet parlament. </a:t>
            </a:r>
          </a:p>
          <a:p>
            <a:r>
              <a:rPr lang="cs-CZ" dirty="0"/>
              <a:t>Naslouchat pouze těm, kteří už jsou do církve zapojeni. </a:t>
            </a:r>
          </a:p>
        </p:txBody>
      </p:sp>
    </p:spTree>
    <p:extLst>
      <p:ext uri="{BB962C8B-B14F-4D97-AF65-F5344CB8AC3E}">
        <p14:creationId xmlns:p14="http://schemas.microsoft.com/office/powerpoint/2010/main" val="78386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081C5-1363-40A7-9FF8-F02C572C1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ÚVODEM…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E13528-DE43-4C23-B5D5-DF9989336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Synodalita – společná cesta.</a:t>
            </a:r>
          </a:p>
          <a:p>
            <a:r>
              <a:rPr lang="cs-CZ" dirty="0"/>
              <a:t>Někde se nacházíme, a zároveň máme jít dále.</a:t>
            </a:r>
          </a:p>
          <a:p>
            <a:r>
              <a:rPr lang="cs-CZ" dirty="0"/>
              <a:t>Na tuto cestu nás zve sám Ježíš, proto jsme církví.</a:t>
            </a:r>
          </a:p>
          <a:p>
            <a:r>
              <a:rPr lang="cs-CZ" dirty="0"/>
              <a:t>„Jděte do celého světa a hlásejte evangelium všemu stvoření.“ </a:t>
            </a:r>
            <a:r>
              <a:rPr lang="cs-CZ" dirty="0" err="1"/>
              <a:t>Mk</a:t>
            </a:r>
            <a:r>
              <a:rPr lang="cs-CZ" dirty="0"/>
              <a:t> 16,15</a:t>
            </a:r>
          </a:p>
          <a:p>
            <a:r>
              <a:rPr lang="cs-CZ" dirty="0"/>
              <a:t>Použijeme jako obraz příběh vyjití Izraele z egyptského otroctví do zaslíbené země.</a:t>
            </a:r>
          </a:p>
        </p:txBody>
      </p:sp>
    </p:spTree>
    <p:extLst>
      <p:ext uri="{BB962C8B-B14F-4D97-AF65-F5344CB8AC3E}">
        <p14:creationId xmlns:p14="http://schemas.microsoft.com/office/powerpoint/2010/main" val="344723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E6D72-4E7B-4D94-9409-8B71C333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CESTA ODNĚKUD NĚKAM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7C23A-D7C2-46B6-A0C3-B9E663123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969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Začínáme v </a:t>
            </a:r>
            <a:r>
              <a:rPr lang="cs-CZ" b="1" dirty="0"/>
              <a:t>otroctví Egypta</a:t>
            </a:r>
            <a:r>
              <a:rPr lang="cs-CZ" dirty="0"/>
              <a:t>.</a:t>
            </a:r>
          </a:p>
          <a:p>
            <a:r>
              <a:rPr lang="cs-CZ" dirty="0"/>
              <a:t>Máme mnoho práce, ale vše je jenom k tomu, abychom přežili. Prázdné farnosti, fary k opravení. Jakoby toho stále přibývá. Faraón zvětšuje požadované výkony. </a:t>
            </a:r>
          </a:p>
          <a:p>
            <a:r>
              <a:rPr lang="cs-CZ" dirty="0"/>
              <a:t>Otroctví – jde o </a:t>
            </a:r>
            <a:r>
              <a:rPr lang="cs-CZ" b="1" dirty="0"/>
              <a:t>přežívání</a:t>
            </a:r>
            <a:r>
              <a:rPr lang="cs-CZ" dirty="0"/>
              <a:t>, o práci. Máme co jíst a co pít. Nemáme svobodu, rozvoj, spíše přežíváme, přečkáváme čas. </a:t>
            </a:r>
          </a:p>
          <a:p>
            <a:r>
              <a:rPr lang="cs-CZ" b="1" dirty="0"/>
              <a:t>Stárneme</a:t>
            </a:r>
            <a:r>
              <a:rPr lang="cs-CZ" dirty="0"/>
              <a:t>. Jako kdyby nám někdo zabíjel další generaci. Podobně jako v Egyptě. </a:t>
            </a:r>
          </a:p>
          <a:p>
            <a:r>
              <a:rPr lang="cs-CZ" dirty="0"/>
              <a:t>Otroci jsou stejní. Často stejně ostříhaní, stejné oblečení. </a:t>
            </a:r>
            <a:r>
              <a:rPr lang="cs-CZ" b="1" dirty="0"/>
              <a:t>Potlačení jedinečnosti</a:t>
            </a:r>
            <a:r>
              <a:rPr lang="cs-CZ" dirty="0"/>
              <a:t>. Svobody. Nejde o lid, spíše o masu. </a:t>
            </a:r>
          </a:p>
          <a:p>
            <a:r>
              <a:rPr lang="cs-CZ" dirty="0"/>
              <a:t>Když už se snažíme vyjít, je to jen horší. Koncil, který to otevřel, začal pojmenovávat, jakoby způsobil ještě větší zmatek. Podobně jako v Egyptě. </a:t>
            </a:r>
          </a:p>
          <a:p>
            <a:r>
              <a:rPr lang="cs-CZ" dirty="0"/>
              <a:t>Máme jít do </a:t>
            </a:r>
            <a:r>
              <a:rPr lang="cs-CZ" b="1" dirty="0"/>
              <a:t>zaslíbené země</a:t>
            </a:r>
            <a:r>
              <a:rPr lang="cs-CZ" dirty="0"/>
              <a:t>. Církev radosti, hojnosti. Oplývající vínem a mlékem. Církev, která má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co světu dát. Církev, která žije jako lid. Realizuje dary jednotlivců.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57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03A2A-7482-44C4-8A62-31EB99D1E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JDOU VŠICHNI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EFF33F-4180-4B6D-B6DA-7876764F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Egypta odchází </a:t>
            </a:r>
            <a:r>
              <a:rPr lang="cs-CZ" b="1" dirty="0"/>
              <a:t>celý rod Izraele</a:t>
            </a:r>
            <a:r>
              <a:rPr lang="cs-CZ" dirty="0"/>
              <a:t>. Nejen elita, ti nejlepší. </a:t>
            </a:r>
          </a:p>
          <a:p>
            <a:r>
              <a:rPr lang="cs-CZ" dirty="0"/>
              <a:t>Společná cesta se týká skutečně </a:t>
            </a:r>
            <a:r>
              <a:rPr lang="cs-CZ" b="1" dirty="0"/>
              <a:t>všech</a:t>
            </a:r>
            <a:r>
              <a:rPr lang="cs-CZ" dirty="0"/>
              <a:t>. Nikdo se neztratí. </a:t>
            </a:r>
          </a:p>
          <a:p>
            <a:r>
              <a:rPr lang="cs-CZ" dirty="0"/>
              <a:t>Nikdo se nezachrání sám. Potřebujeme se navzájem. </a:t>
            </a:r>
          </a:p>
          <a:p>
            <a:r>
              <a:rPr lang="cs-CZ" dirty="0"/>
              <a:t>Faraon chce pustit jen muže, ale Mojžíš s Aronem to odmítají. </a:t>
            </a:r>
          </a:p>
          <a:p>
            <a:r>
              <a:rPr lang="cs-CZ" dirty="0"/>
              <a:t>Ex 10,11 – „Vy muži si jděte a služte Hospodinu, když o to tak stojíte.“ </a:t>
            </a:r>
          </a:p>
          <a:p>
            <a:r>
              <a:rPr lang="cs-CZ" dirty="0"/>
              <a:t>Společná cesta církve, hledání toho, jak dál, se netýká jen kněží. Aron a Mojžíš mohli spokojeně odejít, ale nejdou sami. </a:t>
            </a:r>
          </a:p>
        </p:txBody>
      </p:sp>
    </p:spTree>
    <p:extLst>
      <p:ext uri="{BB962C8B-B14F-4D97-AF65-F5344CB8AC3E}">
        <p14:creationId xmlns:p14="http://schemas.microsoft.com/office/powerpoint/2010/main" val="427294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2893D-6A1C-4D41-9E46-AF19EA65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IMPULZ K VYJITÍ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56BF4E-5860-4727-8B60-CF60F48C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55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Jak je to vůbec napadlo? Všichni v tom žijí, možná na to nadávají, ale moc neví, jak na to. </a:t>
            </a:r>
          </a:p>
          <a:p>
            <a:r>
              <a:rPr lang="cs-CZ" dirty="0"/>
              <a:t>Je potřeba </a:t>
            </a:r>
            <a:r>
              <a:rPr lang="cs-CZ" b="1" dirty="0"/>
              <a:t>impulz, Mojžíš</a:t>
            </a:r>
            <a:r>
              <a:rPr lang="cs-CZ" dirty="0"/>
              <a:t>, prorok, který slyší Boží povolání a jde za tím.</a:t>
            </a:r>
          </a:p>
          <a:p>
            <a:r>
              <a:rPr lang="cs-CZ" dirty="0"/>
              <a:t>Kdo dnes? Papež, další pastýři, proroci dnešní doby. </a:t>
            </a:r>
          </a:p>
          <a:p>
            <a:r>
              <a:rPr lang="cs-CZ" dirty="0"/>
              <a:t>Jejich povolání není lehké. A není lehké v nich rozpoznat hlas Boží a skutečně se tedy vydat na cestu, kterou nutně doprovází mnoho otázek a pochybností. </a:t>
            </a:r>
          </a:p>
          <a:p>
            <a:r>
              <a:rPr lang="cs-CZ" dirty="0"/>
              <a:t>Ex 3,13 – „Hle, já přijdu k Izraelcům a řeknu jim: Posílá mě k vám Bůh vašich otců. Až se mě však zeptají, jaké je jeho jméno, co jim odpovím?“</a:t>
            </a:r>
          </a:p>
          <a:p>
            <a:r>
              <a:rPr lang="cs-CZ" dirty="0"/>
              <a:t>I </a:t>
            </a:r>
            <a:r>
              <a:rPr lang="cs-CZ" b="1" dirty="0"/>
              <a:t>Mojžíš potřebuje korekci</a:t>
            </a:r>
            <a:r>
              <a:rPr lang="cs-CZ" dirty="0"/>
              <a:t>. I jeho povolání zraje. Musí jít v Boží síle. Pokud je to jen jeho síla, moc to nefunguje. </a:t>
            </a:r>
          </a:p>
          <a:p>
            <a:r>
              <a:rPr lang="cs-CZ" dirty="0"/>
              <a:t>Mojžíš je ve svém povolání vychováván ostatními i Bohem (například u zabití Egypťana)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914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49804-0AEE-4C54-9140-4FE153B5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LID JE SLOŽENÝ Z MALÝCH SKUPIN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1524CC-580F-4D22-ACD8-6DACD665C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454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Nejde o masu, ale o </a:t>
            </a:r>
            <a:r>
              <a:rPr lang="cs-CZ" b="1" dirty="0"/>
              <a:t>lid</a:t>
            </a:r>
            <a:r>
              <a:rPr lang="cs-CZ" dirty="0"/>
              <a:t>. Ten vzniká postupně. </a:t>
            </a:r>
          </a:p>
          <a:p>
            <a:r>
              <a:rPr lang="cs-CZ" dirty="0"/>
              <a:t>Důležité jsou </a:t>
            </a:r>
            <a:r>
              <a:rPr lang="cs-CZ" b="1" dirty="0"/>
              <a:t>malé skupinky</a:t>
            </a:r>
            <a:r>
              <a:rPr lang="cs-CZ" dirty="0"/>
              <a:t>, domy. </a:t>
            </a:r>
          </a:p>
          <a:p>
            <a:r>
              <a:rPr lang="cs-CZ" dirty="0"/>
              <a:t>Ex 12,4 – „Kdyby byla rodina malá a na beránka by nestačila, přibere si každý souseda, který bydlí nejblíže jeho rodiny, aby doplnil počet osob. Podle toho, kolik kdo sní, stanovíte počet na beránka.“</a:t>
            </a:r>
          </a:p>
          <a:p>
            <a:r>
              <a:rPr lang="cs-CZ" dirty="0"/>
              <a:t>Docela přesné „</a:t>
            </a:r>
            <a:r>
              <a:rPr lang="cs-CZ" b="1" dirty="0"/>
              <a:t>jak</a:t>
            </a:r>
            <a:r>
              <a:rPr lang="cs-CZ" dirty="0"/>
              <a:t>“. Způsob malých skupin. Více než rodina. Otevřenost. Deset lidí ke stolu. </a:t>
            </a:r>
          </a:p>
          <a:p>
            <a:r>
              <a:rPr lang="cs-CZ" dirty="0"/>
              <a:t>Kritérium blízkosti. Území. Ne nějaká preference, kdo je můj oblíbenec. </a:t>
            </a:r>
          </a:p>
          <a:p>
            <a:r>
              <a:rPr lang="cs-CZ" dirty="0"/>
              <a:t>Starám se o ty nejbližší z rodiny, ale zároveň mám oči otevřené i kolem, do farnosti. </a:t>
            </a:r>
          </a:p>
          <a:p>
            <a:r>
              <a:rPr lang="cs-CZ" dirty="0"/>
              <a:t>Při vycházení, při společné cestě, znát i lidi mimo svoji rodinu. Umět si hledět do tváře. Znát jména. </a:t>
            </a:r>
          </a:p>
          <a:p>
            <a:r>
              <a:rPr lang="cs-CZ" dirty="0"/>
              <a:t>Děje se to </a:t>
            </a:r>
            <a:r>
              <a:rPr lang="cs-CZ" b="1" dirty="0"/>
              <a:t>po domech</a:t>
            </a:r>
            <a:r>
              <a:rPr lang="cs-CZ" dirty="0"/>
              <a:t>. A později ve stanech. Ne v chrámě. </a:t>
            </a:r>
          </a:p>
        </p:txBody>
      </p:sp>
    </p:spTree>
    <p:extLst>
      <p:ext uri="{BB962C8B-B14F-4D97-AF65-F5344CB8AC3E}">
        <p14:creationId xmlns:p14="http://schemas.microsoft.com/office/powerpoint/2010/main" val="204718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F1714-7E4E-49C7-9910-A599D35DB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5) HOD BERÁNKA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5A2A9B-AB77-46C4-9887-31D51EB78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Začíná se Hodem beránka. V </a:t>
            </a:r>
            <a:r>
              <a:rPr lang="cs-CZ" b="1" dirty="0"/>
              <a:t>síle tohoto pokrmu </a:t>
            </a:r>
            <a:r>
              <a:rPr lang="cs-CZ" dirty="0"/>
              <a:t>jdou. </a:t>
            </a:r>
          </a:p>
          <a:p>
            <a:r>
              <a:rPr lang="cs-CZ" dirty="0"/>
              <a:t>Není to elitní večeře pro vítěze. Je to </a:t>
            </a:r>
            <a:r>
              <a:rPr lang="cs-CZ" b="1" dirty="0"/>
              <a:t>start</a:t>
            </a:r>
            <a:r>
              <a:rPr lang="cs-CZ" dirty="0"/>
              <a:t>. </a:t>
            </a:r>
          </a:p>
          <a:p>
            <a:r>
              <a:rPr lang="cs-CZ" dirty="0"/>
              <a:t>Jděte ve jménu Páně. Vyslání na společnou cestu dál. </a:t>
            </a:r>
          </a:p>
          <a:p>
            <a:r>
              <a:rPr lang="cs-CZ" b="1" dirty="0"/>
              <a:t>Eucharistie, ze které se vychází</a:t>
            </a:r>
            <a:r>
              <a:rPr lang="cs-CZ" dirty="0"/>
              <a:t>. V její síle. Není cílem. </a:t>
            </a:r>
          </a:p>
        </p:txBody>
      </p:sp>
    </p:spTree>
    <p:extLst>
      <p:ext uri="{BB962C8B-B14F-4D97-AF65-F5344CB8AC3E}">
        <p14:creationId xmlns:p14="http://schemas.microsoft.com/office/powerpoint/2010/main" val="390900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016890-F73F-4132-9036-75939A9C5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6) JAKMILE VYJDOU, ZAČNOU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9795A7-CE5E-440A-8AEF-2556CF931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prvního kroku se nedaří. Moře, pronásledující armáda, sucho, poušť.</a:t>
            </a:r>
          </a:p>
          <a:p>
            <a:r>
              <a:rPr lang="cs-CZ" dirty="0"/>
              <a:t>Zaslíbená země není za hranicemi Egypta. Izrael musí nutně přejít cestu </a:t>
            </a:r>
            <a:r>
              <a:rPr lang="cs-CZ" b="1" dirty="0"/>
              <a:t>pouští</a:t>
            </a:r>
            <a:r>
              <a:rPr lang="cs-CZ" dirty="0"/>
              <a:t>. </a:t>
            </a:r>
          </a:p>
          <a:p>
            <a:r>
              <a:rPr lang="cs-CZ" dirty="0"/>
              <a:t>Jako refrén zní – proč jsme nezůstali doma.</a:t>
            </a:r>
          </a:p>
          <a:p>
            <a:r>
              <a:rPr lang="cs-CZ" dirty="0"/>
              <a:t>Proč se nevrátit do staré dobré osvědčené církve 18. století. František s nějakými těmi novotami jen přináší zmatky, ubývá nás. Koncil všechno pobořil a zničil. Je třeba se vrátit před něj.</a:t>
            </a:r>
          </a:p>
          <a:p>
            <a:r>
              <a:rPr lang="cs-CZ" b="1" dirty="0"/>
              <a:t>Utrpení není špatné. K této etapě církve to patří.</a:t>
            </a:r>
          </a:p>
          <a:p>
            <a:r>
              <a:rPr lang="cs-CZ" dirty="0"/>
              <a:t>(Biskup Jiří Paďour – co nic nestojí, za nic nestojí.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282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74A78-9E97-41AE-8F97-A650C6AEB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7) POCHYBNOSTI A SAMOTA MOJŽÍŠE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E8482-E7C7-4327-B6D2-322D04FF0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Mojžíš – často stojí </a:t>
            </a:r>
            <a:r>
              <a:rPr lang="cs-CZ" b="1" dirty="0"/>
              <a:t>sám před Hospodinem</a:t>
            </a:r>
            <a:r>
              <a:rPr lang="cs-CZ" dirty="0"/>
              <a:t>. Jaké musel</a:t>
            </a:r>
            <a:r>
              <a:rPr lang="cs-CZ" dirty="0">
                <a:solidFill>
                  <a:srgbClr val="FF0000"/>
                </a:solidFill>
              </a:rPr>
              <a:t>y</a:t>
            </a:r>
            <a:r>
              <a:rPr lang="cs-CZ" dirty="0"/>
              <a:t> být jeho pochybnosti. </a:t>
            </a:r>
          </a:p>
          <a:p>
            <a:r>
              <a:rPr lang="cs-CZ" dirty="0"/>
              <a:t>Pro pastýře to není vůbec lehké. Jsou v lidu, ale zároveň i mimo. </a:t>
            </a:r>
          </a:p>
          <a:p>
            <a:r>
              <a:rPr lang="cs-CZ" dirty="0"/>
              <a:t>Role kněží a biskupů je na této společné cestě také hodně v pohybu – </a:t>
            </a:r>
            <a:r>
              <a:rPr lang="cs-CZ" b="1" dirty="0"/>
              <a:t>pochybnosti, osamocení</a:t>
            </a:r>
            <a:r>
              <a:rPr lang="cs-CZ" dirty="0"/>
              <a:t>, potřeba hluboké modlitby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34480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1321</Words>
  <Application>Microsoft Office PowerPoint</Application>
  <PresentationFormat>Širokoúhlá obrazovka</PresentationFormat>
  <Paragraphs>95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SPOLEČNÁ CESTA DÁL </vt:lpstr>
      <vt:lpstr>ÚVODEM… </vt:lpstr>
      <vt:lpstr>1) CESTA ODNĚKUD NĚKAM </vt:lpstr>
      <vt:lpstr>2) JDOU VŠICHNI </vt:lpstr>
      <vt:lpstr>3) IMPULZ K VYJITÍ </vt:lpstr>
      <vt:lpstr>4) LID JE SLOŽENÝ Z MALÝCH SKUPIN </vt:lpstr>
      <vt:lpstr>5) HOD BERÁNKA </vt:lpstr>
      <vt:lpstr>6) JAKMILE VYJDOU, ZAČNOU PROBLÉMY</vt:lpstr>
      <vt:lpstr>7) POCHYBNOSTI A SAMOTA MOJŽÍŠE </vt:lpstr>
      <vt:lpstr>8) POTŘEBA POMOCI OSTATNÍCH </vt:lpstr>
      <vt:lpstr>9) CO NÁS NA TÉTO CESTĚ OHROŽUJE</vt:lpstr>
      <vt:lpstr>10) CO NÁS NA TÉTO CESTĚ POSILUJE </vt:lpstr>
      <vt:lpstr>Konkrétně k naší společné cestě</vt:lpstr>
      <vt:lpstr>Poznámky z vademecum</vt:lpstr>
      <vt:lpstr>Nástrahy a pokušení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SPOLEČNÁ CESTA DÁL</dc:title>
  <dc:creator>Josef Prokeš</dc:creator>
  <cp:lastModifiedBy>Josef Prokeš</cp:lastModifiedBy>
  <cp:revision>8</cp:revision>
  <dcterms:created xsi:type="dcterms:W3CDTF">2021-10-06T07:49:41Z</dcterms:created>
  <dcterms:modified xsi:type="dcterms:W3CDTF">2021-10-14T11:35:19Z</dcterms:modified>
</cp:coreProperties>
</file>