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6" r:id="rId2"/>
    <p:sldId id="310" r:id="rId3"/>
    <p:sldId id="325" r:id="rId4"/>
    <p:sldId id="400" r:id="rId5"/>
    <p:sldId id="401" r:id="rId6"/>
    <p:sldId id="402" r:id="rId7"/>
    <p:sldId id="403" r:id="rId8"/>
    <p:sldId id="380" r:id="rId9"/>
    <p:sldId id="326" r:id="rId10"/>
    <p:sldId id="367" r:id="rId11"/>
    <p:sldId id="404" r:id="rId12"/>
    <p:sldId id="369" r:id="rId13"/>
    <p:sldId id="368" r:id="rId14"/>
    <p:sldId id="370" r:id="rId15"/>
    <p:sldId id="371" r:id="rId16"/>
    <p:sldId id="372" r:id="rId17"/>
    <p:sldId id="399" r:id="rId18"/>
    <p:sldId id="396" r:id="rId19"/>
    <p:sldId id="397" r:id="rId20"/>
    <p:sldId id="398" r:id="rId21"/>
    <p:sldId id="373" r:id="rId22"/>
    <p:sldId id="375" r:id="rId23"/>
    <p:sldId id="376" r:id="rId24"/>
    <p:sldId id="327" r:id="rId25"/>
    <p:sldId id="377" r:id="rId26"/>
    <p:sldId id="378" r:id="rId27"/>
    <p:sldId id="388" r:id="rId28"/>
    <p:sldId id="389" r:id="rId29"/>
    <p:sldId id="390" r:id="rId30"/>
    <p:sldId id="391" r:id="rId31"/>
    <p:sldId id="393" r:id="rId32"/>
    <p:sldId id="395" r:id="rId33"/>
    <p:sldId id="312" r:id="rId34"/>
    <p:sldId id="387" r:id="rId35"/>
    <p:sldId id="379" r:id="rId36"/>
    <p:sldId id="381" r:id="rId37"/>
    <p:sldId id="382" r:id="rId38"/>
    <p:sldId id="385" r:id="rId39"/>
    <p:sldId id="386" r:id="rId40"/>
    <p:sldId id="349" r:id="rId41"/>
    <p:sldId id="394" r:id="rId42"/>
    <p:sldId id="299" r:id="rId43"/>
  </p:sldIdLst>
  <p:sldSz cx="20104100" cy="1130935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Kramperová" initials="EK" lastIdx="19" clrIdx="0">
    <p:extLst>
      <p:ext uri="{19B8F6BF-5375-455C-9EA6-DF929625EA0E}">
        <p15:presenceInfo xmlns:p15="http://schemas.microsoft.com/office/powerpoint/2012/main" xmlns="" userId="Eva Kramp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30" y="-102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9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333" y="1"/>
            <a:ext cx="2949099" cy="499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52FA-9259-4305-AB2F-C9D0E2D40A81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595"/>
            <a:ext cx="2949099" cy="499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333" y="9444595"/>
            <a:ext cx="2949099" cy="499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386C-E02A-469E-A4BB-797A4A79D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7134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xmlns="" id="{0414D99A-EF63-4E13-8223-10F772D93ABC}"/>
              </a:ext>
            </a:extLst>
          </p:cNvPr>
          <p:cNvSpPr/>
          <p:nvPr userDrawn="1"/>
        </p:nvSpPr>
        <p:spPr>
          <a:xfrm>
            <a:off x="0" y="0"/>
            <a:ext cx="20104100" cy="167640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32D3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7B8B494-74F2-4D67-AE81-F452476F4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96260" y="167640"/>
            <a:ext cx="9407839" cy="1114171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xmlns="" id="{9180AFE3-1014-4C70-9454-8A4AFB3A5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789" y="6706813"/>
            <a:ext cx="7155786" cy="2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3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06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8296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eader 1 colum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29180" y="6133570"/>
            <a:ext cx="9059971" cy="3974776"/>
          </a:xfrm>
        </p:spPr>
        <p:txBody>
          <a:bodyPr/>
          <a:lstStyle>
            <a:lvl1pPr>
              <a:defRPr sz="6156"/>
            </a:lvl1pPr>
            <a:lvl2pPr>
              <a:buClr>
                <a:schemeClr val="accent6"/>
              </a:buClr>
              <a:defRPr sz="5277"/>
            </a:lvl2pPr>
            <a:lvl3pPr>
              <a:defRPr sz="4398"/>
            </a:lvl3pPr>
            <a:lvl4pPr>
              <a:buClr>
                <a:schemeClr val="accent6"/>
              </a:buClr>
              <a:defRPr sz="3958"/>
            </a:lvl4pPr>
            <a:lvl5pPr>
              <a:defRPr sz="3958"/>
            </a:lvl5pPr>
            <a:lvl6pPr>
              <a:defRPr sz="3958"/>
            </a:lvl6pPr>
            <a:lvl7pPr>
              <a:defRPr sz="3958"/>
            </a:lvl7pPr>
            <a:lvl8pPr>
              <a:defRPr sz="3958"/>
            </a:lvl8pPr>
            <a:lvl9pPr>
              <a:defRPr sz="3958"/>
            </a:lvl9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224217" y="6138204"/>
            <a:ext cx="9055339" cy="3951612"/>
          </a:xfrm>
        </p:spPr>
        <p:txBody>
          <a:bodyPr/>
          <a:lstStyle>
            <a:lvl1pPr>
              <a:defRPr sz="6156"/>
            </a:lvl1pPr>
            <a:lvl2pPr>
              <a:defRPr sz="5277"/>
            </a:lvl2pPr>
            <a:lvl3pPr>
              <a:defRPr sz="4398"/>
            </a:lvl3pPr>
            <a:lvl4pPr>
              <a:defRPr sz="3958"/>
            </a:lvl4pPr>
            <a:lvl5pPr>
              <a:defRPr sz="3958"/>
            </a:lvl5pPr>
            <a:lvl6pPr>
              <a:defRPr sz="3958"/>
            </a:lvl6pPr>
            <a:lvl7pPr>
              <a:defRPr sz="3958"/>
            </a:lvl7pPr>
            <a:lvl8pPr>
              <a:defRPr sz="3958"/>
            </a:lvl8pPr>
            <a:lvl9pPr>
              <a:defRPr sz="3958"/>
            </a:lvl9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Synergy between research and education: the story of 4EU+</a:t>
            </a:r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833813" y="4088520"/>
            <a:ext cx="18422580" cy="2026521"/>
          </a:xfrm>
        </p:spPr>
        <p:txBody>
          <a:bodyPr/>
          <a:lstStyle>
            <a:lvl1pPr>
              <a:defRPr sz="6156"/>
            </a:lvl1pPr>
            <a:lvl2pPr>
              <a:buClr>
                <a:schemeClr val="accent6"/>
              </a:buClr>
              <a:defRPr sz="5277"/>
            </a:lvl2pPr>
            <a:lvl3pPr>
              <a:defRPr sz="4398"/>
            </a:lvl3pPr>
            <a:lvl4pPr>
              <a:defRPr sz="3958"/>
            </a:lvl4pPr>
            <a:lvl5pPr>
              <a:defRPr sz="3958"/>
            </a:lvl5pPr>
            <a:lvl6pPr>
              <a:defRPr sz="3958"/>
            </a:lvl6pPr>
            <a:lvl7pPr>
              <a:defRPr sz="3958"/>
            </a:lvl7pPr>
            <a:lvl8pPr>
              <a:defRPr sz="3958"/>
            </a:lvl8pPr>
            <a:lvl9pPr>
              <a:defRPr sz="395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8177070" y="10514524"/>
            <a:ext cx="1102492" cy="60211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638" b="1">
                <a:solidFill>
                  <a:schemeClr val="tx2"/>
                </a:solidFill>
              </a:defRPr>
            </a:lvl1pPr>
          </a:lstStyle>
          <a:p>
            <a:fld id="{AD2B3897-519A-4D24-BC0A-D03F0067803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3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93" y="1950970"/>
            <a:ext cx="9977375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59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51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879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410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703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42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73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B43B5125-2D35-4651-9B2F-808945AE06C5}" type="datetimeFigureOut">
              <a:rPr lang="cs-CZ" smtClean="0"/>
              <a:pPr/>
              <a:t>17.7.2020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/>
          <a:lstStyle/>
          <a:p>
            <a:fld id="{862AD022-8CD2-4887-B5ED-D4F21166A1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66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xmlns="" id="{DADADEDA-A891-4533-B698-C3F52D37E910}"/>
              </a:ext>
            </a:extLst>
          </p:cNvPr>
          <p:cNvCxnSpPr>
            <a:cxnSpLocks/>
          </p:cNvCxnSpPr>
          <p:nvPr userDrawn="1"/>
        </p:nvCxnSpPr>
        <p:spPr>
          <a:xfrm>
            <a:off x="866731" y="10056659"/>
            <a:ext cx="1648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symbol pro obsah 5">
            <a:extLst>
              <a:ext uri="{FF2B5EF4-FFF2-40B4-BE49-F238E27FC236}">
                <a16:creationId xmlns:a16="http://schemas.microsoft.com/office/drawing/2014/main" xmlns="" id="{40038B71-B38C-4117-90B0-8B7D76A7F0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128180" y="9403992"/>
            <a:ext cx="1305243" cy="1305335"/>
          </a:xfrm>
          <a:prstGeom prst="rect">
            <a:avLst/>
          </a:prstGeom>
        </p:spPr>
      </p:pic>
      <p:sp>
        <p:nvSpPr>
          <p:cNvPr id="10" name="object 35">
            <a:extLst>
              <a:ext uri="{FF2B5EF4-FFF2-40B4-BE49-F238E27FC236}">
                <a16:creationId xmlns:a16="http://schemas.microsoft.com/office/drawing/2014/main" xmlns="" id="{E6F024E8-B807-4260-AB14-E12C9BACBDF3}"/>
              </a:ext>
            </a:extLst>
          </p:cNvPr>
          <p:cNvSpPr/>
          <p:nvPr userDrawn="1"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7C551D88-313F-4E9F-A50F-CD4813224B22}"/>
              </a:ext>
            </a:extLst>
          </p:cNvPr>
          <p:cNvSpPr txBox="1"/>
          <p:nvPr userDrawn="1"/>
        </p:nvSpPr>
        <p:spPr>
          <a:xfrm>
            <a:off x="495946" y="1968285"/>
            <a:ext cx="838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</a:pPr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AD13AF40-CD37-4305-8B60-26E85D83602E}"/>
              </a:ext>
            </a:extLst>
          </p:cNvPr>
          <p:cNvSpPr txBox="1">
            <a:spLocks/>
          </p:cNvSpPr>
          <p:nvPr userDrawn="1"/>
        </p:nvSpPr>
        <p:spPr>
          <a:xfrm>
            <a:off x="12771120" y="10296577"/>
            <a:ext cx="4820172" cy="825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750" b="1">
                <a:latin typeface="Gill Sans MT"/>
                <a:ea typeface="+mj-ea"/>
                <a:cs typeface="Gill Sans MT"/>
              </a:defRPr>
            </a:lvl1pPr>
          </a:lstStyle>
          <a:p>
            <a:r>
              <a:rPr lang="cs-CZ" sz="4000" kern="0" dirty="0">
                <a:latin typeface="Gill Sans"/>
              </a:rPr>
              <a:t>Univerzita Karlova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B0C2194D-84FF-4792-AA2C-38ACA762CCA1}"/>
              </a:ext>
            </a:extLst>
          </p:cNvPr>
          <p:cNvSpPr txBox="1">
            <a:spLocks/>
          </p:cNvSpPr>
          <p:nvPr userDrawn="1"/>
        </p:nvSpPr>
        <p:spPr>
          <a:xfrm>
            <a:off x="251506" y="304259"/>
            <a:ext cx="17339786" cy="1028596"/>
          </a:xfrm>
          <a:prstGeom prst="rect">
            <a:avLst/>
          </a:prstGeom>
        </p:spPr>
        <p:txBody>
          <a:bodyPr/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83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heidelberg.de/e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4euplus.eu/4EU-8.html" TargetMode="External"/><Relationship Id="rId2" Type="http://schemas.openxmlformats.org/officeDocument/2006/relationships/hyperlink" Target="http://www.4euplus.e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4euplus@cuni.cz" TargetMode="External"/><Relationship Id="rId5" Type="http://schemas.openxmlformats.org/officeDocument/2006/relationships/hyperlink" Target="https://ec.cuni.cz/EC-127.html" TargetMode="External"/><Relationship Id="rId4" Type="http://schemas.openxmlformats.org/officeDocument/2006/relationships/hyperlink" Target="http://www.ec.cuni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konom@ktf.cuni.cz" TargetMode="External"/><Relationship Id="rId2" Type="http://schemas.openxmlformats.org/officeDocument/2006/relationships/hyperlink" Target="mailto:science@ktf.cuni.cz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10538.html" TargetMode="External"/><Relationship Id="rId2" Type="http://schemas.openxmlformats.org/officeDocument/2006/relationships/hyperlink" Target="https://cuni.cz/UK-10158-version1-or_2020_19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456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I. Základní informace ke grantovému programu START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05" y="1798320"/>
            <a:ext cx="19423335" cy="8656320"/>
          </a:xfrm>
        </p:spPr>
        <p:txBody>
          <a:bodyPr/>
          <a:lstStyle/>
          <a:p>
            <a:pPr marL="0" lvl="1" indent="0">
              <a:buNone/>
            </a:pPr>
            <a:r>
              <a:rPr lang="cs-CZ" sz="4000" b="1" dirty="0" smtClean="0"/>
              <a:t>Řešitelský tým:</a:t>
            </a:r>
          </a:p>
          <a:p>
            <a:pPr marL="0" lvl="1" indent="0">
              <a:buNone/>
            </a:pPr>
            <a:endParaRPr lang="cs-CZ" sz="1000" b="1" dirty="0" smtClean="0"/>
          </a:p>
          <a:p>
            <a:pPr marL="571500" lvl="1" indent="-571500"/>
            <a:r>
              <a:rPr lang="cs-CZ" sz="4000" dirty="0" smtClean="0"/>
              <a:t>Hlavní řešitel a až 4 další řešitelé – studenti UK v doktorském studiu po celou dobu svého zapojení do řešení projektu – účast řešitele v týmu končí dnem, ke kterému bylo jeho studium přerušeno/ukončeno</a:t>
            </a:r>
          </a:p>
          <a:p>
            <a:pPr marL="0" lvl="1" indent="0">
              <a:buNone/>
            </a:pPr>
            <a:endParaRPr lang="cs-CZ" sz="4000" dirty="0" smtClean="0"/>
          </a:p>
          <a:p>
            <a:pPr marL="571500" lvl="1" indent="-571500"/>
            <a:r>
              <a:rPr lang="cs-CZ" sz="4000" dirty="0" smtClean="0"/>
              <a:t>Individuální řešitel – jednočlenný tým</a:t>
            </a:r>
          </a:p>
          <a:p>
            <a:pPr marL="571500" lvl="1" indent="-571500"/>
            <a:endParaRPr lang="cs-CZ" sz="4000" dirty="0" smtClean="0"/>
          </a:p>
          <a:p>
            <a:pPr marL="571500" lvl="1" indent="-571500"/>
            <a:r>
              <a:rPr lang="cs-CZ" sz="4000" dirty="0" smtClean="0"/>
              <a:t>Žádný řešitel nesmí být uveden ve více než jednom návrhu projektu</a:t>
            </a:r>
          </a:p>
          <a:p>
            <a:pPr marL="0" lvl="1" indent="0">
              <a:buNone/>
            </a:pPr>
            <a:endParaRPr lang="cs-CZ" sz="4000" dirty="0" smtClean="0"/>
          </a:p>
          <a:p>
            <a:pPr marL="571500" lvl="1" indent="-571500"/>
            <a:r>
              <a:rPr lang="cs-CZ" sz="4000" dirty="0" smtClean="0"/>
              <a:t>Žádný řešitel se nesmí současně účastnit řešení více projektů</a:t>
            </a:r>
          </a:p>
          <a:p>
            <a:pPr marL="0" lvl="1" indent="0">
              <a:buNone/>
            </a:pPr>
            <a:r>
              <a:rPr lang="cs-CZ" sz="4000" dirty="0" smtClean="0"/>
              <a:t>Účast hlavního řešitele musí být naplánována na celou dobu realizace projektu, účast dalších řešitelů může být v odůvodněných případech naplánována na kratší dobu realizace projektu.</a:t>
            </a:r>
          </a:p>
          <a:p>
            <a:pPr marL="0" lvl="1" indent="0">
              <a:buNone/>
            </a:pPr>
            <a:endParaRPr lang="cs-CZ" sz="4400" dirty="0" smtClean="0"/>
          </a:p>
          <a:p>
            <a:pPr marL="0" lvl="1" indent="0">
              <a:buNone/>
            </a:pPr>
            <a:endParaRPr lang="cs-CZ" sz="4000" dirty="0" smtClean="0"/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4" indent="0">
              <a:buClr>
                <a:srgbClr val="D32D3F"/>
              </a:buClr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7780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7200" y="1905001"/>
            <a:ext cx="1484947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cs-CZ" sz="4000" b="1" dirty="0"/>
              <a:t>Každý řešitelský tým má svého mentora </a:t>
            </a:r>
            <a:endParaRPr lang="cs-CZ" sz="4000" b="1" dirty="0" smtClean="0"/>
          </a:p>
          <a:p>
            <a:pPr marL="0" lvl="1" indent="0">
              <a:buNone/>
            </a:pPr>
            <a:endParaRPr lang="cs-CZ" sz="4000" b="1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cs-CZ" sz="4000" dirty="0"/>
              <a:t>Mentor je držitelem titulu Ph.D., </a:t>
            </a:r>
            <a:r>
              <a:rPr lang="cs-CZ" sz="4000" dirty="0" err="1"/>
              <a:t>Th.D</a:t>
            </a:r>
            <a:r>
              <a:rPr lang="cs-CZ" sz="4000" dirty="0"/>
              <a:t>., CSc., DrSc. nebo titulu jim na roveň postaveného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cs-CZ" sz="4000" dirty="0"/>
              <a:t>Mentor není řešitelem, ani vedoucím </a:t>
            </a:r>
            <a:r>
              <a:rPr lang="cs-CZ" sz="4000" dirty="0" smtClean="0"/>
              <a:t>projektu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Mentor </a:t>
            </a:r>
            <a:r>
              <a:rPr lang="cs-CZ" sz="4000" dirty="0"/>
              <a:t>není součástí týmu, ani projekt nehodnotí, </a:t>
            </a:r>
            <a:r>
              <a:rPr lang="cs-CZ" sz="4000" dirty="0" smtClean="0"/>
              <a:t>ale </a:t>
            </a:r>
            <a:r>
              <a:rPr lang="pl-PL" sz="4000" dirty="0" smtClean="0"/>
              <a:t>odborně </a:t>
            </a:r>
            <a:r>
              <a:rPr lang="pl-PL" sz="4000" dirty="0"/>
              <a:t>dohlíží na jeho realizaci.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Mentorem </a:t>
            </a:r>
            <a:r>
              <a:rPr lang="cs-CZ" sz="4000" dirty="0"/>
              <a:t>může být osoba zaměstnaná na trvalý </a:t>
            </a:r>
            <a:r>
              <a:rPr lang="cs-CZ" sz="4000" dirty="0" smtClean="0"/>
              <a:t>pracovní poměr</a:t>
            </a:r>
            <a:r>
              <a:rPr lang="cs-CZ" sz="4000" dirty="0"/>
              <a:t>, DPP, DPČ. Může to být i nový zaměstnanec UK.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/>
              <a:t>Mentor </a:t>
            </a:r>
            <a:r>
              <a:rPr lang="cs-CZ" sz="4000" dirty="0"/>
              <a:t>potvrzuje on-line zprávu o činnosti </a:t>
            </a:r>
            <a:r>
              <a:rPr lang="cs-CZ" sz="4000" dirty="0" smtClean="0"/>
              <a:t>předkládanou řešiteli </a:t>
            </a:r>
            <a:r>
              <a:rPr lang="cs-CZ" sz="4000" dirty="0"/>
              <a:t>každý měsíc.</a:t>
            </a:r>
          </a:p>
        </p:txBody>
      </p:sp>
    </p:spTree>
    <p:extLst>
      <p:ext uri="{BB962C8B-B14F-4D97-AF65-F5344CB8AC3E}">
        <p14:creationId xmlns:p14="http://schemas.microsoft.com/office/powerpoint/2010/main" xmlns="" val="37358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I. Základní informace ke grantovému programu START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801906"/>
            <a:ext cx="18806587" cy="8271734"/>
          </a:xfrm>
        </p:spPr>
        <p:txBody>
          <a:bodyPr/>
          <a:lstStyle/>
          <a:p>
            <a:pPr marL="0" lvl="1" indent="0">
              <a:buNone/>
            </a:pPr>
            <a:r>
              <a:rPr lang="cs-CZ" sz="3800" dirty="0" smtClean="0"/>
              <a:t>Pracovní kapacita členů řešitelského týmu</a:t>
            </a:r>
          </a:p>
          <a:p>
            <a:pPr marL="571500" lvl="1" indent="-571500"/>
            <a:r>
              <a:rPr lang="cs-CZ" sz="3800" dirty="0" smtClean="0"/>
              <a:t>Pracovní kapacita - míra </a:t>
            </a:r>
            <a:r>
              <a:rPr lang="cs-CZ" sz="3800" dirty="0"/>
              <a:t>zapojení jednotlivých řešitelů </a:t>
            </a:r>
            <a:r>
              <a:rPr lang="cs-CZ" sz="3800" dirty="0" smtClean="0"/>
              <a:t>do </a:t>
            </a:r>
            <a:r>
              <a:rPr lang="cs-CZ" sz="3800" dirty="0"/>
              <a:t>realizace studentského </a:t>
            </a:r>
            <a:r>
              <a:rPr lang="cs-CZ" sz="3800" dirty="0" smtClean="0"/>
              <a:t>grantu - míra </a:t>
            </a:r>
            <a:r>
              <a:rPr lang="cs-CZ" sz="3800" dirty="0"/>
              <a:t>pracovní kapacity je vyjádřena formou výše </a:t>
            </a:r>
            <a:r>
              <a:rPr lang="cs-CZ" sz="3800" dirty="0" smtClean="0"/>
              <a:t>úvazku </a:t>
            </a:r>
          </a:p>
          <a:p>
            <a:pPr marL="571500" lvl="1" indent="-571500"/>
            <a:r>
              <a:rPr lang="cs-CZ" sz="3800" dirty="0"/>
              <a:t>Hlavní řešitel musí mít pro projekt vyhrazenu pracovní kapacitu odpovídající </a:t>
            </a:r>
            <a:r>
              <a:rPr lang="cs-CZ" sz="3800" dirty="0" smtClean="0"/>
              <a:t>0,5 úvazku</a:t>
            </a:r>
          </a:p>
          <a:p>
            <a:pPr marL="571500" lvl="1" indent="-571500"/>
            <a:r>
              <a:rPr lang="cs-CZ" sz="3800" dirty="0"/>
              <a:t>Další řešitelé </a:t>
            </a:r>
            <a:r>
              <a:rPr lang="cs-CZ" sz="3800" dirty="0" smtClean="0"/>
              <a:t>mají pro </a:t>
            </a:r>
            <a:r>
              <a:rPr lang="cs-CZ" sz="3800" dirty="0"/>
              <a:t>projekt vyhrazenu pracovní kapacitu odpovídající </a:t>
            </a:r>
            <a:r>
              <a:rPr lang="cs-CZ" sz="3800" dirty="0" smtClean="0"/>
              <a:t>0,1– 0,5 úvazku</a:t>
            </a:r>
          </a:p>
          <a:p>
            <a:pPr marL="571500" lvl="1" indent="-571500"/>
            <a:endParaRPr lang="cs-CZ" sz="3800" dirty="0"/>
          </a:p>
          <a:p>
            <a:pPr marL="0" lvl="1" indent="0">
              <a:buNone/>
            </a:pPr>
            <a:r>
              <a:rPr lang="cs-CZ" sz="3800" dirty="0" smtClean="0"/>
              <a:t>Platí podmínka: řešitel s pracovní kapacitou 0,3 a vyšší </a:t>
            </a:r>
            <a:r>
              <a:rPr lang="cs-CZ" sz="3800" dirty="0"/>
              <a:t>musí během realizace projektu absolvovat vzdělávací nebo výzkumné aktivity v zahraničí </a:t>
            </a:r>
            <a:r>
              <a:rPr lang="cs-CZ" sz="3800" dirty="0" smtClean="0"/>
              <a:t>(země EU i mimo EU, např</a:t>
            </a:r>
            <a:r>
              <a:rPr lang="cs-CZ" sz="3800" dirty="0"/>
              <a:t>. </a:t>
            </a:r>
            <a:r>
              <a:rPr lang="cs-CZ" sz="3800" dirty="0" smtClean="0"/>
              <a:t>pracovní stáž</a:t>
            </a:r>
            <a:r>
              <a:rPr lang="cs-CZ" sz="3800" dirty="0"/>
              <a:t>, letní škola, výzkumný nebo vzdělávací </a:t>
            </a:r>
            <a:r>
              <a:rPr lang="cs-CZ" sz="3800" dirty="0" smtClean="0"/>
              <a:t>pobyt) </a:t>
            </a:r>
            <a:r>
              <a:rPr lang="cs-CZ" sz="3800" dirty="0"/>
              <a:t>v minimální souhrnné délce 3 </a:t>
            </a:r>
            <a:r>
              <a:rPr lang="cs-CZ" sz="3800" dirty="0" smtClean="0"/>
              <a:t>měsíce (lze rozložit na více pobytů v minimální délce 3 týdny jeden pobyt – např. 4x3 týdny, nebo 3 týdny + 9 týdnů apod. )- dále jen stáž.</a:t>
            </a:r>
            <a:endParaRPr lang="cs-CZ" sz="3800" dirty="0"/>
          </a:p>
          <a:p>
            <a:pPr marL="0" lvl="1" indent="0">
              <a:buNone/>
            </a:pPr>
            <a:r>
              <a:rPr lang="cs-CZ" sz="3800" dirty="0" smtClean="0">
                <a:solidFill>
                  <a:srgbClr val="FFC000"/>
                </a:solidFill>
              </a:rPr>
              <a:t>Pozor: </a:t>
            </a:r>
            <a:r>
              <a:rPr lang="cs-CZ" sz="3800" dirty="0" smtClean="0"/>
              <a:t>celková </a:t>
            </a:r>
            <a:r>
              <a:rPr lang="cs-CZ" sz="3800" dirty="0"/>
              <a:t>výše pracovní kapacity jednotlivých řešitelů na UK (součet všech souběžných pracovních smluv, DPP, DPČ </a:t>
            </a:r>
            <a:r>
              <a:rPr lang="cs-CZ" sz="3800" dirty="0" smtClean="0"/>
              <a:t>na UK a </a:t>
            </a:r>
            <a:r>
              <a:rPr lang="cs-CZ" sz="3800" dirty="0"/>
              <a:t>plánované pracovní kapacity v rámci </a:t>
            </a:r>
            <a:r>
              <a:rPr lang="cs-CZ" sz="3800" dirty="0" smtClean="0"/>
              <a:t>grantového projektu START) </a:t>
            </a:r>
            <a:r>
              <a:rPr lang="cs-CZ" sz="3800" dirty="0"/>
              <a:t>nesmí přesáhnout </a:t>
            </a:r>
            <a:r>
              <a:rPr lang="cs-CZ" sz="3800" b="1" dirty="0" smtClean="0"/>
              <a:t>1,2 úvazku. </a:t>
            </a:r>
            <a:endParaRPr lang="cs-CZ" sz="3800" b="1" dirty="0"/>
          </a:p>
        </p:txBody>
      </p:sp>
    </p:spTree>
    <p:extLst>
      <p:ext uri="{BB962C8B-B14F-4D97-AF65-F5344CB8AC3E}">
        <p14:creationId xmlns:p14="http://schemas.microsoft.com/office/powerpoint/2010/main" xmlns="" val="37691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</a:rPr>
              <a:t>II. Příprava návrhu projektu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293" y="1661160"/>
            <a:ext cx="18806587" cy="7701280"/>
          </a:xfrm>
        </p:spPr>
        <p:txBody>
          <a:bodyPr/>
          <a:lstStyle/>
          <a:p>
            <a:pPr marL="0" lvl="1" indent="0">
              <a:buNone/>
            </a:pPr>
            <a:r>
              <a:rPr lang="cs-CZ" sz="4000" dirty="0" smtClean="0"/>
              <a:t>Návrh projektu: </a:t>
            </a:r>
          </a:p>
          <a:p>
            <a:pPr marL="571500" lvl="1" indent="-571500"/>
            <a:r>
              <a:rPr lang="cs-CZ" sz="4000" dirty="0" smtClean="0"/>
              <a:t>se podává pouze v anglickém jazyce,</a:t>
            </a:r>
          </a:p>
          <a:p>
            <a:pPr marL="571500" lvl="1" indent="-571500"/>
            <a:r>
              <a:rPr lang="cs-CZ" sz="4000" dirty="0"/>
              <a:t>p</a:t>
            </a:r>
            <a:r>
              <a:rPr lang="cs-CZ" sz="4000" dirty="0" smtClean="0"/>
              <a:t>odává hlavní řešitel – s afiliací k fakultě, na níž je zapsán k doktorskému studiu</a:t>
            </a:r>
          </a:p>
          <a:p>
            <a:pPr marL="571500" lvl="1" indent="-571500"/>
            <a:r>
              <a:rPr lang="cs-CZ" sz="4000" dirty="0"/>
              <a:t>n</a:t>
            </a:r>
            <a:r>
              <a:rPr lang="cs-CZ" sz="4000" dirty="0" smtClean="0"/>
              <a:t>ení možné podání v zastoupení,</a:t>
            </a:r>
          </a:p>
          <a:p>
            <a:pPr marL="571500" lvl="1" indent="-571500"/>
            <a:r>
              <a:rPr lang="cs-CZ" sz="4000" dirty="0"/>
              <a:t>n</a:t>
            </a:r>
            <a:r>
              <a:rPr lang="cs-CZ" sz="4000" dirty="0" smtClean="0"/>
              <a:t>emůže podat student, který přesáhl standardní dobu studia.</a:t>
            </a:r>
            <a:endParaRPr lang="cs-CZ" sz="3200" dirty="0"/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0" indent="0">
              <a:buNone/>
            </a:pPr>
            <a:r>
              <a:rPr lang="cs-CZ" dirty="0"/>
              <a:t>Návrh projektu je možné podat v rámci jednoho ze čtyř oborových panelů </a:t>
            </a:r>
          </a:p>
          <a:p>
            <a:pPr marL="753923" lvl="1" indent="0">
              <a:buNone/>
            </a:pPr>
            <a:r>
              <a:rPr lang="cs-CZ" sz="4000" b="1" dirty="0"/>
              <a:t>HUM – humanitní vědy a </a:t>
            </a:r>
            <a:r>
              <a:rPr lang="cs-CZ" sz="4000" b="1" dirty="0" smtClean="0"/>
              <a:t>umění (všechny naše doktorské studijní 				programy)</a:t>
            </a:r>
            <a:endParaRPr lang="cs-CZ" sz="4000" dirty="0"/>
          </a:p>
          <a:p>
            <a:pPr marL="753923" lvl="1" indent="0">
              <a:buNone/>
            </a:pPr>
            <a:r>
              <a:rPr lang="cs-CZ" sz="4000" dirty="0" smtClean="0"/>
              <a:t>SOC  – </a:t>
            </a:r>
            <a:r>
              <a:rPr lang="cs-CZ" sz="4000" dirty="0"/>
              <a:t>společenské vědy,</a:t>
            </a:r>
          </a:p>
          <a:p>
            <a:pPr marL="753923" lvl="1" indent="0">
              <a:buNone/>
            </a:pPr>
            <a:r>
              <a:rPr lang="cs-CZ" sz="4000" dirty="0"/>
              <a:t>SCI </a:t>
            </a:r>
            <a:r>
              <a:rPr lang="cs-CZ" sz="4000" dirty="0" smtClean="0"/>
              <a:t>   – </a:t>
            </a:r>
            <a:r>
              <a:rPr lang="cs-CZ" sz="4000" dirty="0"/>
              <a:t>přírodní vědy a</a:t>
            </a:r>
          </a:p>
          <a:p>
            <a:pPr marL="753923" lvl="1" indent="0">
              <a:buNone/>
            </a:pPr>
            <a:r>
              <a:rPr lang="cs-CZ" sz="4000" dirty="0"/>
              <a:t>MED </a:t>
            </a:r>
            <a:r>
              <a:rPr lang="cs-CZ" sz="4000" dirty="0" smtClean="0"/>
              <a:t> – </a:t>
            </a:r>
            <a:r>
              <a:rPr lang="cs-CZ" sz="4000" dirty="0"/>
              <a:t>lékařské a zdravotnické vědy.</a:t>
            </a:r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4" indent="0">
              <a:buClr>
                <a:srgbClr val="D32D3F"/>
              </a:buClr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5216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II. Příprava </a:t>
            </a:r>
            <a:r>
              <a:rPr lang="cs-CZ" sz="5400" b="1" dirty="0" smtClean="0">
                <a:solidFill>
                  <a:schemeClr val="bg1"/>
                </a:solidFill>
              </a:rPr>
              <a:t>návrhu projektu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59859"/>
            <a:ext cx="18806587" cy="8513781"/>
          </a:xfrm>
        </p:spPr>
        <p:txBody>
          <a:bodyPr/>
          <a:lstStyle/>
          <a:p>
            <a:pPr marL="0" lvl="1" indent="0">
              <a:buNone/>
            </a:pPr>
            <a:endParaRPr lang="cs-CZ" sz="3600" dirty="0" smtClean="0"/>
          </a:p>
          <a:p>
            <a:pPr marL="0" lvl="1" indent="0">
              <a:buNone/>
            </a:pPr>
            <a:r>
              <a:rPr lang="cs-CZ" sz="3800" dirty="0" smtClean="0"/>
              <a:t>Návrh projektu musí obsahovat: </a:t>
            </a:r>
          </a:p>
          <a:p>
            <a:pPr lvl="1"/>
            <a:r>
              <a:rPr lang="cs-CZ" sz="3800" dirty="0"/>
              <a:t>název projektu,</a:t>
            </a:r>
          </a:p>
          <a:p>
            <a:pPr lvl="1"/>
            <a:r>
              <a:rPr lang="cs-CZ" sz="3800" dirty="0"/>
              <a:t>stručnou anotaci projektu,</a:t>
            </a:r>
          </a:p>
          <a:p>
            <a:pPr lvl="1"/>
            <a:r>
              <a:rPr lang="cs-CZ" sz="3800" dirty="0"/>
              <a:t>výzkumný cíl projektu</a:t>
            </a:r>
            <a:r>
              <a:rPr lang="cs-CZ" sz="3800" dirty="0" smtClean="0"/>
              <a:t>, </a:t>
            </a:r>
          </a:p>
          <a:p>
            <a:pPr lvl="1"/>
            <a:r>
              <a:rPr lang="cs-CZ" sz="3800" dirty="0" smtClean="0"/>
              <a:t>údaje </a:t>
            </a:r>
            <a:r>
              <a:rPr lang="cs-CZ" sz="3800" dirty="0"/>
              <a:t>o členech řešitelského </a:t>
            </a:r>
            <a:r>
              <a:rPr lang="cs-CZ" sz="3800" dirty="0" smtClean="0"/>
              <a:t>týmu (včetně výše pracovní kapacity),</a:t>
            </a:r>
            <a:endParaRPr lang="cs-CZ" sz="3800" dirty="0"/>
          </a:p>
          <a:p>
            <a:pPr lvl="1"/>
            <a:r>
              <a:rPr lang="cs-CZ" sz="3800" dirty="0"/>
              <a:t>životopisy všech řešitelů a mentora,</a:t>
            </a:r>
          </a:p>
          <a:p>
            <a:pPr lvl="1"/>
            <a:r>
              <a:rPr lang="cs-CZ" sz="3800" dirty="0"/>
              <a:t>vzdělávací cíle </a:t>
            </a:r>
            <a:r>
              <a:rPr lang="cs-CZ" sz="3800" dirty="0" smtClean="0"/>
              <a:t>všech řešitelů,</a:t>
            </a:r>
          </a:p>
          <a:p>
            <a:pPr lvl="1"/>
            <a:r>
              <a:rPr lang="cs-CZ" sz="3800" dirty="0" smtClean="0"/>
              <a:t>téma </a:t>
            </a:r>
            <a:r>
              <a:rPr lang="cs-CZ" sz="3800" dirty="0"/>
              <a:t>disertační práce každého řešitele,</a:t>
            </a:r>
          </a:p>
          <a:p>
            <a:pPr lvl="1"/>
            <a:r>
              <a:rPr lang="cs-CZ" sz="3800" dirty="0"/>
              <a:t>určení fakulty hlavního řešitele, případně výčet fakult, na kterých bude projekt řešen,</a:t>
            </a:r>
          </a:p>
          <a:p>
            <a:pPr lvl="1"/>
            <a:r>
              <a:rPr lang="cs-CZ" sz="3800" dirty="0"/>
              <a:t>prohlášení každého řešitele, že téma projektu není identické s tématem jeho disertační práce</a:t>
            </a:r>
            <a:r>
              <a:rPr lang="cs-CZ" sz="3800" dirty="0" smtClean="0"/>
              <a:t>,</a:t>
            </a:r>
          </a:p>
          <a:p>
            <a:pPr lvl="1"/>
            <a:r>
              <a:rPr lang="cs-CZ" sz="3800" dirty="0" smtClean="0"/>
              <a:t>v případě stáže i cílový stát (pokud je mimo EU) a popis stáže (kam – instituce, plánované období měsíc/rok)</a:t>
            </a:r>
            <a:endParaRPr lang="cs-CZ" sz="3800" dirty="0"/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4" indent="0">
              <a:buClr>
                <a:srgbClr val="D32D3F"/>
              </a:buClr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0378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II. Příprava </a:t>
            </a:r>
            <a:r>
              <a:rPr lang="cs-CZ" sz="5400" b="1" dirty="0" smtClean="0">
                <a:solidFill>
                  <a:schemeClr val="bg1"/>
                </a:solidFill>
              </a:rPr>
              <a:t>návrhu projektu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59859"/>
            <a:ext cx="18806587" cy="8498541"/>
          </a:xfrm>
        </p:spPr>
        <p:txBody>
          <a:bodyPr/>
          <a:lstStyle/>
          <a:p>
            <a:pPr marL="0" lvl="1" indent="0">
              <a:buNone/>
            </a:pPr>
            <a:endParaRPr lang="cs-CZ" sz="3600" dirty="0" smtClean="0"/>
          </a:p>
          <a:p>
            <a:pPr marL="0" lvl="1" indent="0">
              <a:buNone/>
            </a:pPr>
            <a:r>
              <a:rPr lang="cs-CZ" sz="3800" dirty="0" smtClean="0"/>
              <a:t>Návrh projektu: </a:t>
            </a:r>
          </a:p>
          <a:p>
            <a:pPr lvl="1"/>
            <a:r>
              <a:rPr lang="cs-CZ" sz="3800" dirty="0"/>
              <a:t>stručná anotace – anotace bude základním vodítkem pro potencionálního hodnotitele, zda přijme hodnocení projektu </a:t>
            </a:r>
            <a:r>
              <a:rPr lang="cs-CZ" sz="3800" dirty="0" smtClean="0"/>
              <a:t>(čili </a:t>
            </a:r>
            <a:r>
              <a:rPr lang="cs-CZ" sz="3800" dirty="0"/>
              <a:t>stručně ale výstižně popsat, čeho se projekt týká, co projekt řeší, jaký je jeho výzkumný cíl)</a:t>
            </a:r>
          </a:p>
          <a:p>
            <a:pPr lvl="1"/>
            <a:r>
              <a:rPr lang="cs-CZ" sz="3800" dirty="0"/>
              <a:t>výzkumný cíl </a:t>
            </a:r>
            <a:r>
              <a:rPr lang="cs-CZ" sz="3800" dirty="0" smtClean="0"/>
              <a:t>projektu - formulované </a:t>
            </a:r>
            <a:r>
              <a:rPr lang="cs-CZ" sz="3800" dirty="0"/>
              <a:t>téma, vědecká hypotéza a otázky k řešení, způsob ověření hypotézy </a:t>
            </a:r>
          </a:p>
          <a:p>
            <a:pPr lvl="1"/>
            <a:r>
              <a:rPr lang="cs-CZ" sz="3800" dirty="0" smtClean="0"/>
              <a:t>životopisy </a:t>
            </a:r>
            <a:r>
              <a:rPr lang="cs-CZ" sz="3800" dirty="0"/>
              <a:t>všech řešitelů a </a:t>
            </a:r>
            <a:r>
              <a:rPr lang="cs-CZ" sz="3800" dirty="0" smtClean="0"/>
              <a:t>mentora – forma textového pole, ne vkládání přílohy</a:t>
            </a:r>
          </a:p>
          <a:p>
            <a:pPr lvl="1"/>
            <a:r>
              <a:rPr lang="cs-CZ" sz="3800" dirty="0"/>
              <a:t>způsob financování (pracovní smlouva/DPP/DPČ nebo </a:t>
            </a:r>
            <a:r>
              <a:rPr lang="cs-CZ" sz="3800" u="sng" dirty="0"/>
              <a:t>stipendium</a:t>
            </a:r>
            <a:r>
              <a:rPr lang="cs-CZ" sz="3800" dirty="0"/>
              <a:t> – u každého řešitele) – je nutné při přípravě žádosti komunikovat s fakultou – lze změnit v průběhu realizace projektu</a:t>
            </a:r>
          </a:p>
          <a:p>
            <a:pPr lvl="1"/>
            <a:r>
              <a:rPr lang="cs-CZ" sz="3800" dirty="0"/>
              <a:t>údaje o rozpočtu projektu, vč. </a:t>
            </a:r>
            <a:r>
              <a:rPr lang="cs-CZ" sz="3800" dirty="0" smtClean="0"/>
              <a:t>zdůvodnění položek, které nejsou dány pravidly.</a:t>
            </a:r>
            <a:endParaRPr lang="cs-CZ" sz="3800" dirty="0"/>
          </a:p>
          <a:p>
            <a:pPr lvl="1"/>
            <a:endParaRPr lang="cs-CZ" sz="3600" dirty="0"/>
          </a:p>
          <a:p>
            <a:pPr marL="753923" lvl="1" indent="0">
              <a:buNone/>
            </a:pPr>
            <a:endParaRPr lang="cs-CZ" sz="3600" dirty="0"/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4" indent="0">
              <a:buClr>
                <a:srgbClr val="D32D3F"/>
              </a:buClr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3654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</a:rPr>
              <a:t>II. Příprava návrhu projektu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559859"/>
            <a:ext cx="19873912" cy="8498541"/>
          </a:xfrm>
        </p:spPr>
        <p:txBody>
          <a:bodyPr/>
          <a:lstStyle/>
          <a:p>
            <a:pPr marL="0" lvl="1" indent="0">
              <a:buNone/>
            </a:pPr>
            <a:r>
              <a:rPr lang="cs-CZ" sz="3600" dirty="0" smtClean="0"/>
              <a:t>Návrh projektu: </a:t>
            </a:r>
          </a:p>
          <a:p>
            <a:pPr lvl="1"/>
            <a:r>
              <a:rPr lang="cs-CZ" sz="3600" dirty="0" smtClean="0"/>
              <a:t>vzdělávací </a:t>
            </a:r>
            <a:r>
              <a:rPr lang="cs-CZ" sz="3600" dirty="0"/>
              <a:t>cíle všech řešitelů – musí nadefinovat každý řešitel – jedná se o vzdělávací cíl, kterého řešitel dosáhne v průběhu řešení grantu. </a:t>
            </a: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cs-CZ" sz="3600" dirty="0"/>
              <a:t>Formální vzdělávání </a:t>
            </a:r>
            <a:endParaRPr lang="cs-CZ" sz="3600" dirty="0" smtClean="0"/>
          </a:p>
          <a:p>
            <a:pPr marL="720000" lvl="1" indent="0">
              <a:buNone/>
            </a:pPr>
            <a:r>
              <a:rPr lang="cs-CZ" sz="3600" dirty="0" smtClean="0"/>
              <a:t>– cíl stanovený v návaznosti na naplánovanou stáž </a:t>
            </a:r>
            <a:r>
              <a:rPr lang="cs-CZ" sz="3600" dirty="0"/>
              <a:t>– letní škola, vzdělávací </a:t>
            </a:r>
            <a:r>
              <a:rPr lang="cs-CZ" sz="3600" dirty="0" smtClean="0"/>
              <a:t>pobyt, jazykové kurzy (jazykový kurz může být součástí stáže, </a:t>
            </a:r>
            <a:r>
              <a:rPr lang="cs-CZ" sz="3600" u="sng" dirty="0" smtClean="0"/>
              <a:t>ale nemůže být jedinou náplní stáže</a:t>
            </a:r>
            <a:r>
              <a:rPr lang="cs-CZ" sz="3600" dirty="0" smtClean="0"/>
              <a:t>) </a:t>
            </a:r>
            <a:r>
              <a:rPr lang="cs-CZ" sz="3600" dirty="0"/>
              <a:t>apod., </a:t>
            </a:r>
            <a:r>
              <a:rPr lang="cs-CZ" sz="3600" dirty="0" smtClean="0"/>
              <a:t>- doložení Zprávou ze stáže + vyhodnocení v Závěrečné zprávě</a:t>
            </a:r>
          </a:p>
          <a:p>
            <a:pPr marL="720000" lvl="1" indent="0">
              <a:buNone/>
            </a:pPr>
            <a:r>
              <a:rPr lang="cs-CZ" sz="3600" dirty="0"/>
              <a:t>–</a:t>
            </a:r>
            <a:r>
              <a:rPr lang="cs-CZ" sz="3600" dirty="0" smtClean="0"/>
              <a:t> v </a:t>
            </a:r>
            <a:r>
              <a:rPr lang="cs-CZ" sz="3600" dirty="0"/>
              <a:t>návaznosti na plánované účasti na programech CŽU, UK realizovaných vzdělávacích programech pro </a:t>
            </a:r>
            <a:r>
              <a:rPr lang="cs-CZ" sz="3600" dirty="0" smtClean="0"/>
              <a:t>doktorandy, jazykové kurzy </a:t>
            </a:r>
            <a:r>
              <a:rPr lang="cs-CZ" sz="3600" dirty="0"/>
              <a:t>apod. – v průběhu realizace bude nutné doložit </a:t>
            </a:r>
            <a:r>
              <a:rPr lang="cs-CZ" sz="3600" dirty="0" smtClean="0"/>
              <a:t>osvědčením/certifikátem </a:t>
            </a:r>
            <a:r>
              <a:rPr lang="cs-CZ" sz="3600" dirty="0"/>
              <a:t>(duplikát nebo úředně ověřená kopie</a:t>
            </a:r>
            <a:r>
              <a:rPr lang="cs-CZ" sz="3600" dirty="0" smtClean="0"/>
              <a:t>) + vyhodnocení v Závěrečné zprávě projektu</a:t>
            </a:r>
          </a:p>
          <a:p>
            <a:pPr marL="0" lvl="1" indent="0">
              <a:buNone/>
            </a:pPr>
            <a:r>
              <a:rPr lang="cs-CZ" sz="3600" dirty="0" smtClean="0"/>
              <a:t>Pozor, nesmí jít o vzdělávací programy, realizované (a tudíž financované) z projektů operačních programů!</a:t>
            </a:r>
          </a:p>
          <a:p>
            <a:pPr marL="0" lvl="1">
              <a:buFont typeface="Wingdings" panose="05000000000000000000" pitchFamily="2" charset="2"/>
              <a:buChar char="Ø"/>
            </a:pPr>
            <a:r>
              <a:rPr lang="cs-CZ" sz="3600" dirty="0" smtClean="0"/>
              <a:t>Vzdělávací </a:t>
            </a:r>
            <a:r>
              <a:rPr lang="cs-CZ" sz="3600" dirty="0"/>
              <a:t>cíl stanovený na základě neformálního vzdělávání v průběhu řešení grantu – </a:t>
            </a:r>
            <a:r>
              <a:rPr lang="cs-CZ" sz="3600" dirty="0" smtClean="0"/>
              <a:t>např. komunikace </a:t>
            </a:r>
            <a:r>
              <a:rPr lang="cs-CZ" sz="3600" dirty="0"/>
              <a:t>v týmu, vedení týmu, komunikační dovednosti, praktické využití AJ apod. – doložení vyhodnocením v Závěrečné zprávě projektu.</a:t>
            </a:r>
          </a:p>
          <a:p>
            <a:pPr lvl="1"/>
            <a:endParaRPr lang="cs-CZ" sz="3600" dirty="0" smtClean="0"/>
          </a:p>
          <a:p>
            <a:endParaRPr lang="cs-CZ" sz="3600" dirty="0"/>
          </a:p>
          <a:p>
            <a:pPr marL="753923" lvl="1" indent="0">
              <a:buNone/>
            </a:pPr>
            <a:endParaRPr lang="cs-CZ" sz="3600" dirty="0"/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4" indent="0">
              <a:buClr>
                <a:srgbClr val="D32D3F"/>
              </a:buClr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3896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II. Příprava návrhu projektu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Výstupy grantu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Doporučené typy výstupů</a:t>
            </a:r>
            <a:r>
              <a:rPr lang="cs-CZ" dirty="0"/>
              <a:t>: 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Dosažené </a:t>
            </a:r>
            <a:r>
              <a:rPr lang="cs-CZ" dirty="0"/>
              <a:t>výsledky odborného výzkumu, odborné články či </a:t>
            </a:r>
            <a:r>
              <a:rPr lang="cs-CZ" dirty="0" smtClean="0"/>
              <a:t>publikace/monografie </a:t>
            </a:r>
            <a:r>
              <a:rPr lang="cs-CZ" dirty="0"/>
              <a:t>ve fázi odevzdání k </a:t>
            </a:r>
            <a:r>
              <a:rPr lang="cs-CZ" dirty="0" smtClean="0"/>
              <a:t>recenznímu řízení (preprinty), </a:t>
            </a:r>
            <a:r>
              <a:rPr lang="cs-CZ" dirty="0"/>
              <a:t>navržené metodiky či </a:t>
            </a:r>
            <a:r>
              <a:rPr lang="cs-CZ" dirty="0" smtClean="0"/>
              <a:t>metodologie.</a:t>
            </a:r>
          </a:p>
          <a:p>
            <a:pPr>
              <a:spcBef>
                <a:spcPts val="0"/>
              </a:spcBef>
            </a:pPr>
            <a:r>
              <a:rPr lang="cs-CZ" dirty="0"/>
              <a:t>Certifikovaná metodika </a:t>
            </a:r>
            <a:r>
              <a:rPr lang="cs-CZ" dirty="0" smtClean="0"/>
              <a:t>apod. – dle oficiálních postupů tak, aby mohlo být vykázáno v rámci RIV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Aktivní </a:t>
            </a:r>
            <a:r>
              <a:rPr lang="cs-CZ" dirty="0"/>
              <a:t>účast na odborné konferenci např. formou </a:t>
            </a:r>
            <a:r>
              <a:rPr lang="cs-CZ" dirty="0" smtClean="0"/>
              <a:t>posteru</a:t>
            </a:r>
          </a:p>
          <a:p>
            <a:pPr>
              <a:spcBef>
                <a:spcPts val="0"/>
              </a:spcBef>
            </a:pPr>
            <a:r>
              <a:rPr lang="cs-CZ" dirty="0"/>
              <a:t>P</a:t>
            </a:r>
            <a:r>
              <a:rPr lang="cs-CZ" dirty="0" smtClean="0"/>
              <a:t>roškolení </a:t>
            </a:r>
            <a:r>
              <a:rPr lang="cs-CZ" dirty="0"/>
              <a:t>na práci s novým přístrojem či metodou využitelnou v další odborné </a:t>
            </a:r>
            <a:r>
              <a:rPr lang="cs-CZ" dirty="0" smtClean="0"/>
              <a:t>činnosti - </a:t>
            </a:r>
            <a:r>
              <a:rPr lang="cs-CZ" dirty="0"/>
              <a:t>certifikáty o získaném vzdělávání či školení a </a:t>
            </a:r>
            <a:r>
              <a:rPr lang="cs-CZ" dirty="0" smtClean="0"/>
              <a:t>další</a:t>
            </a:r>
          </a:p>
          <a:p>
            <a:pPr>
              <a:spcBef>
                <a:spcPts val="0"/>
              </a:spcBef>
            </a:pPr>
            <a:r>
              <a:rPr lang="cs-CZ" sz="3958" dirty="0" smtClean="0"/>
              <a:t>Účast na stáži – Zpráva ze stáže</a:t>
            </a:r>
            <a:endParaRPr lang="cs-CZ" sz="3958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155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908" y="3524351"/>
            <a:ext cx="11567337" cy="5121345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F442-6247-47EC-A2F9-F1573E70792A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82173" y="2393576"/>
            <a:ext cx="3704266" cy="8088177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38" dirty="0">
                <a:ea typeface="Times New Roman" panose="02020603050405020304" pitchFamily="18" charset="0"/>
                <a:hlinkClick r:id="rId3"/>
              </a:rPr>
              <a:t>https://www.uni-heidelberg.de/en</a:t>
            </a:r>
            <a:endParaRPr lang="en-US" sz="2638" dirty="0">
              <a:ea typeface="Times New Roman" panose="02020603050405020304" pitchFamily="18" charset="0"/>
            </a:endParaRPr>
          </a:p>
          <a:p>
            <a:endParaRPr lang="en-US" sz="2638" dirty="0">
              <a:hlinkClick r:id=""/>
            </a:endParaRPr>
          </a:p>
          <a:p>
            <a:r>
              <a:rPr lang="en-US" sz="2638" dirty="0">
                <a:hlinkClick r:id=""/>
              </a:rPr>
              <a:t>http://www.sorbonne-universite.fr</a:t>
            </a:r>
            <a:endParaRPr lang="en-US" sz="2638" dirty="0"/>
          </a:p>
          <a:p>
            <a:endParaRPr lang="en-US" sz="2638" dirty="0">
              <a:ea typeface="Times New Roman" panose="02020603050405020304" pitchFamily="18" charset="0"/>
              <a:hlinkClick r:id=""/>
            </a:endParaRPr>
          </a:p>
          <a:p>
            <a:r>
              <a:rPr lang="en-US" sz="2638" dirty="0">
                <a:ea typeface="Times New Roman" panose="02020603050405020304" pitchFamily="18" charset="0"/>
                <a:hlinkClick r:id=""/>
              </a:rPr>
              <a:t>https://www.ku.dk/english/</a:t>
            </a:r>
            <a:endParaRPr lang="en-US" sz="2638" dirty="0">
              <a:ea typeface="Times New Roman" panose="02020603050405020304" pitchFamily="18" charset="0"/>
            </a:endParaRPr>
          </a:p>
          <a:p>
            <a:endParaRPr lang="en-US" sz="2638" dirty="0">
              <a:ea typeface="Times New Roman" panose="02020603050405020304" pitchFamily="18" charset="0"/>
              <a:hlinkClick r:id=""/>
            </a:endParaRPr>
          </a:p>
          <a:p>
            <a:r>
              <a:rPr lang="en-US" sz="2638" dirty="0">
                <a:ea typeface="Times New Roman" panose="02020603050405020304" pitchFamily="18" charset="0"/>
                <a:hlinkClick r:id=""/>
              </a:rPr>
              <a:t>https://www.unimi.it/en</a:t>
            </a:r>
            <a:endParaRPr lang="en-US" sz="2638" dirty="0">
              <a:ea typeface="Times New Roman" panose="02020603050405020304" pitchFamily="18" charset="0"/>
            </a:endParaRPr>
          </a:p>
          <a:p>
            <a:endParaRPr lang="en-US" sz="2638" dirty="0">
              <a:ea typeface="Times New Roman" panose="02020603050405020304" pitchFamily="18" charset="0"/>
              <a:hlinkClick r:id=""/>
            </a:endParaRPr>
          </a:p>
          <a:p>
            <a:r>
              <a:rPr lang="en-US" sz="2638" dirty="0">
                <a:ea typeface="Times New Roman" panose="02020603050405020304" pitchFamily="18" charset="0"/>
                <a:hlinkClick r:id=""/>
              </a:rPr>
              <a:t>https://en.uw.edu.pl</a:t>
            </a:r>
            <a:endParaRPr lang="en-US" sz="2638" dirty="0">
              <a:ea typeface="Times New Roman" panose="02020603050405020304" pitchFamily="18" charset="0"/>
            </a:endParaRPr>
          </a:p>
        </p:txBody>
      </p:sp>
      <p:pic>
        <p:nvPicPr>
          <p:cNvPr id="14" name="Picture 13" descr="A picture containing food, device&#10;&#10;Description automatically generated">
            <a:extLst>
              <a:ext uri="{FF2B5EF4-FFF2-40B4-BE49-F238E27FC236}">
                <a16:creationId xmlns:a16="http://schemas.microsoft.com/office/drawing/2014/main" xmlns="" id="{A48FA649-9B65-2646-901C-158CE674D4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798" y="730741"/>
            <a:ext cx="2932067" cy="984786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08413" y="730741"/>
            <a:ext cx="1167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Gill Sans"/>
              </a:rPr>
              <a:t>Stáže v zahraničí – 4EU+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221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17600553" y="10514182"/>
            <a:ext cx="1102492" cy="602076"/>
          </a:xfrm>
        </p:spPr>
        <p:txBody>
          <a:bodyPr/>
          <a:lstStyle/>
          <a:p>
            <a:pPr defTabSz="2010362"/>
            <a:fld id="{AD2B3897-519A-4D24-BC0A-D03F00678031}" type="slidenum">
              <a:rPr lang="cs-CZ" sz="3958">
                <a:solidFill>
                  <a:srgbClr val="2C43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2010362"/>
              <a:t>19</a:t>
            </a:fld>
            <a:endParaRPr lang="cs-CZ" sz="3958" dirty="0">
              <a:solidFill>
                <a:srgbClr val="2C43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2438593"/>
            <a:ext cx="20104100" cy="1779562"/>
          </a:xfrm>
          <a:prstGeom prst="rect">
            <a:avLst/>
          </a:prstGeom>
          <a:solidFill>
            <a:srgbClr val="2C4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010362">
              <a:defRPr/>
            </a:pPr>
            <a:r>
              <a:rPr lang="en-GB" sz="4398" dirty="0">
                <a:solidFill>
                  <a:prstClr val="white"/>
                </a:solidFill>
                <a:latin typeface="Arial"/>
              </a:rPr>
              <a:t>   </a:t>
            </a:r>
            <a:r>
              <a:rPr lang="en-GB" sz="6596" dirty="0">
                <a:solidFill>
                  <a:prstClr val="white"/>
                </a:solidFill>
                <a:latin typeface="Arial"/>
              </a:rPr>
              <a:t>4EU+ Flagships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815" y="196288"/>
            <a:ext cx="5648637" cy="424530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540" y="4837827"/>
            <a:ext cx="5657899" cy="425226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5146" y="196288"/>
            <a:ext cx="5657899" cy="425226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590" y="4931956"/>
            <a:ext cx="5657899" cy="4252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1A2147-41FA-2849-BEEE-F939C90BF5B4}"/>
              </a:ext>
            </a:extLst>
          </p:cNvPr>
          <p:cNvSpPr txBox="1"/>
          <p:nvPr/>
        </p:nvSpPr>
        <p:spPr>
          <a:xfrm>
            <a:off x="162016" y="4665028"/>
            <a:ext cx="6801927" cy="191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958" dirty="0"/>
              <a:t>Čtyři široce definované prioritní</a:t>
            </a:r>
            <a:br>
              <a:rPr lang="x-none" sz="3958" dirty="0"/>
            </a:br>
            <a:r>
              <a:rPr lang="x-none" sz="3958" dirty="0"/>
              <a:t>tematické oblasti spolupráce ve</a:t>
            </a:r>
            <a:br>
              <a:rPr lang="x-none" sz="3958" dirty="0"/>
            </a:br>
            <a:r>
              <a:rPr lang="x-none" sz="3958" dirty="0"/>
              <a:t>vědě, výzkumu a vzdělávání  </a:t>
            </a:r>
          </a:p>
        </p:txBody>
      </p:sp>
    </p:spTree>
    <p:extLst>
      <p:ext uri="{BB962C8B-B14F-4D97-AF65-F5344CB8AC3E}">
        <p14:creationId xmlns:p14="http://schemas.microsoft.com/office/powerpoint/2010/main" xmlns="" val="10278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950970"/>
            <a:ext cx="19284107" cy="7175679"/>
          </a:xfrm>
        </p:spPr>
        <p:txBody>
          <a:bodyPr/>
          <a:lstStyle/>
          <a:p>
            <a:pPr marL="0" indent="0" algn="ctr">
              <a:buNone/>
            </a:pPr>
            <a:endParaRPr lang="cs-CZ" sz="4800" b="1" dirty="0" smtClean="0"/>
          </a:p>
          <a:p>
            <a:pPr marL="0" indent="0" algn="ctr">
              <a:buNone/>
            </a:pPr>
            <a:r>
              <a:rPr lang="cs-CZ" sz="4800" dirty="0" smtClean="0"/>
              <a:t>Vzdělávací program pro uchazeče o grant– 1</a:t>
            </a:r>
            <a:r>
              <a:rPr lang="cs-CZ" sz="4800" dirty="0" smtClean="0"/>
              <a:t>. a 2. </a:t>
            </a:r>
            <a:r>
              <a:rPr lang="cs-CZ" sz="4800" dirty="0" smtClean="0"/>
              <a:t>část</a:t>
            </a:r>
          </a:p>
          <a:p>
            <a:pPr marL="0" indent="0" algn="ctr">
              <a:buNone/>
            </a:pPr>
            <a:r>
              <a:rPr lang="cs-CZ" sz="4800" dirty="0" smtClean="0"/>
              <a:t>Interní grantový program START </a:t>
            </a:r>
          </a:p>
          <a:p>
            <a:pPr marL="0" indent="0" algn="ctr">
              <a:buNone/>
            </a:pPr>
            <a:r>
              <a:rPr lang="cs-CZ" sz="4800" dirty="0" smtClean="0"/>
              <a:t>29. 6. 2020, </a:t>
            </a:r>
            <a:r>
              <a:rPr lang="cs-CZ" sz="4800" dirty="0" smtClean="0"/>
              <a:t>9:00-12:00</a:t>
            </a:r>
          </a:p>
          <a:p>
            <a:pPr marL="0" indent="0" algn="ctr">
              <a:buNone/>
            </a:pPr>
            <a:r>
              <a:rPr lang="cs-CZ" sz="4800" dirty="0" smtClean="0"/>
              <a:t>2. 7. 2020, 9:00 – 12:00</a:t>
            </a:r>
            <a:endParaRPr lang="cs-CZ" sz="4800" dirty="0" smtClean="0"/>
          </a:p>
          <a:p>
            <a:pPr marL="0" indent="0" algn="ctr">
              <a:buNone/>
            </a:pPr>
            <a:r>
              <a:rPr lang="cs-CZ" sz="4800" dirty="0" smtClean="0"/>
              <a:t>KTF UK, Učebna P16</a:t>
            </a:r>
            <a:endParaRPr lang="cs-CZ" sz="4800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138" y="8043862"/>
            <a:ext cx="78581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637F92F-1FC8-C449-8440-429FAFC893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0760" y="2387616"/>
            <a:ext cx="18422580" cy="80973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Webové stránky aliance: </a:t>
            </a:r>
          </a:p>
          <a:p>
            <a:pPr marL="0" indent="0">
              <a:buNone/>
            </a:pPr>
            <a:r>
              <a:rPr lang="en-GB" dirty="0">
                <a:hlinkClick r:id="rId2" tooltip="https://www.4euplus.eu"/>
              </a:rPr>
              <a:t>www.4euplus.eu</a:t>
            </a:r>
            <a:endParaRPr lang="en-GB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Aktuální příležitosti pro studenty a akademické pracovníky: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https://4euplus.eu/4EU-8.html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Web Evropského centra – mezinárodní spolupráce ve vědě a výzkumu</a:t>
            </a:r>
          </a:p>
          <a:p>
            <a:pPr marL="0" indent="0">
              <a:buNone/>
            </a:pPr>
            <a:r>
              <a:rPr lang="en-GB" dirty="0">
                <a:hlinkClick r:id="rId4" tooltip="https://www.ec.cuni.cz"/>
              </a:rPr>
              <a:t>www.ec.cuni.cz</a:t>
            </a:r>
            <a:endParaRPr lang="en-GB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Informace k aktivitám 4EU+: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https://ec.cuni.cz/EC-127.html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Kontakt v záležitostech aliance 4EU+ a komunikace s partnerskými univerzitami:</a:t>
            </a:r>
          </a:p>
          <a:p>
            <a:pPr marL="0" indent="0">
              <a:buNone/>
            </a:pPr>
            <a:r>
              <a:rPr lang="en-GB" u="sng" dirty="0">
                <a:hlinkClick r:id="rId6"/>
              </a:rPr>
              <a:t>4euplus@cuni.cz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08413" y="730741"/>
            <a:ext cx="1167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Gill Sans"/>
              </a:rPr>
              <a:t>Příležitosti, informace a kontakty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833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</a:rPr>
              <a:t>III. Rozpočet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59859"/>
            <a:ext cx="19068954" cy="8498541"/>
          </a:xfrm>
        </p:spPr>
        <p:txBody>
          <a:bodyPr/>
          <a:lstStyle/>
          <a:p>
            <a:pPr marL="0" lvl="1" indent="0">
              <a:buNone/>
            </a:pPr>
            <a:r>
              <a:rPr lang="cs-CZ" sz="3600" dirty="0" smtClean="0"/>
              <a:t>Rozpočet </a:t>
            </a:r>
            <a:r>
              <a:rPr lang="cs-CZ" sz="3600" dirty="0"/>
              <a:t>projektu – </a:t>
            </a:r>
            <a:r>
              <a:rPr lang="cs-CZ" sz="3600" dirty="0" err="1"/>
              <a:t>neinvestice</a:t>
            </a:r>
            <a:r>
              <a:rPr lang="cs-CZ" sz="3600" dirty="0"/>
              <a:t>!</a:t>
            </a:r>
          </a:p>
          <a:p>
            <a:pPr marL="0" lvl="0" indent="0">
              <a:buNone/>
            </a:pPr>
            <a:r>
              <a:rPr lang="cs-CZ" sz="3600" dirty="0" smtClean="0"/>
              <a:t>Základní strukturu rozpočtu tvoří:</a:t>
            </a:r>
          </a:p>
          <a:p>
            <a:pPr lvl="1"/>
            <a:r>
              <a:rPr lang="cs-CZ" sz="3600" dirty="0" smtClean="0"/>
              <a:t>osobní náklady (mzdové náklady řešitelů včetně všech odvodů a odvodů zaměstnavatele) a/nebo stipendijní náklady (dále jen „personální náklady“) – vyplní se automaticky na základě zadané pracovní kapacity,</a:t>
            </a:r>
          </a:p>
          <a:p>
            <a:pPr lvl="1"/>
            <a:r>
              <a:rPr lang="cs-CZ" sz="3600" dirty="0" smtClean="0"/>
              <a:t>odměna pro mentora (včetně všech odvodů a odvodů zaměstnavatele) – vyplní se automaticky,</a:t>
            </a:r>
          </a:p>
          <a:p>
            <a:pPr lvl="1"/>
            <a:r>
              <a:rPr lang="cs-CZ" sz="3600" dirty="0" smtClean="0"/>
              <a:t>cestovní náklady – náklady na stáž (je-li to relevantní), popř. krátkodobé cesty v tuzemsku i zahraničí (pokud budou plánovány),</a:t>
            </a:r>
          </a:p>
          <a:p>
            <a:pPr lvl="1"/>
            <a:r>
              <a:rPr lang="cs-CZ" sz="3600" dirty="0" smtClean="0"/>
              <a:t>náklady na vzdělávání – v případě formálního vzdělávání (poplatky za účastníka vzdělávacího programu apod.),</a:t>
            </a:r>
          </a:p>
          <a:p>
            <a:pPr lvl="1"/>
            <a:r>
              <a:rPr lang="cs-CZ" sz="3600" dirty="0" smtClean="0"/>
              <a:t>náklady na </a:t>
            </a:r>
            <a:r>
              <a:rPr lang="cs-CZ" sz="3600" b="1" dirty="0" smtClean="0"/>
              <a:t>neinvestiční</a:t>
            </a:r>
            <a:r>
              <a:rPr lang="cs-CZ" sz="3600" dirty="0" smtClean="0"/>
              <a:t> vybavení, materiál, služby apod. </a:t>
            </a:r>
          </a:p>
          <a:p>
            <a:pPr lvl="1"/>
            <a:r>
              <a:rPr lang="cs-CZ" sz="3600" dirty="0" smtClean="0"/>
              <a:t>režijní náklady fakulty ve výši minimálně 15 % z celkového rozpočtu projektu - </a:t>
            </a:r>
            <a:r>
              <a:rPr lang="cs-CZ" sz="3600" dirty="0"/>
              <a:t>při zpracování žádosti systém kontroluje a nedovolí snížit tuto hranici. Finanční prostředky, které nebudou v rozpočtu žádosti </a:t>
            </a:r>
            <a:r>
              <a:rPr lang="cs-CZ" sz="3600" dirty="0" smtClean="0"/>
              <a:t>uplatněny v ostatních položkách </a:t>
            </a:r>
            <a:r>
              <a:rPr lang="cs-CZ" sz="3600" dirty="0"/>
              <a:t>rozpočtu, automaticky zůstávají v režijních nákladech</a:t>
            </a:r>
            <a:r>
              <a:rPr lang="cs-CZ" sz="3600" dirty="0" smtClean="0"/>
              <a:t>.</a:t>
            </a:r>
          </a:p>
          <a:p>
            <a:endParaRPr lang="cs-CZ" sz="3600" dirty="0"/>
          </a:p>
          <a:p>
            <a:pPr marL="753923" lvl="1" indent="0">
              <a:buNone/>
            </a:pPr>
            <a:endParaRPr lang="cs-CZ" sz="3600" dirty="0"/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0" lvl="4" indent="0">
              <a:buClr>
                <a:srgbClr val="D32D3F"/>
              </a:buClr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40276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1507846"/>
            <a:r>
              <a:rPr lang="cs-CZ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III. Rozpočet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5737" y="1600200"/>
            <a:ext cx="19802475" cy="8012749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cs-CZ" sz="4000" dirty="0" smtClean="0">
              <a:latin typeface="+mn-lt"/>
              <a:cs typeface="+mn-cs"/>
            </a:endParaRPr>
          </a:p>
          <a:p>
            <a:pPr marL="0" lvl="1" indent="0">
              <a:buNone/>
            </a:pPr>
            <a:r>
              <a:rPr lang="cs-CZ" sz="4000" dirty="0" smtClean="0">
                <a:latin typeface="+mn-lt"/>
                <a:cs typeface="+mn-cs"/>
              </a:rPr>
              <a:t>Celkový </a:t>
            </a:r>
            <a:r>
              <a:rPr lang="cs-CZ" sz="4000" dirty="0">
                <a:latin typeface="+mn-lt"/>
                <a:cs typeface="+mn-cs"/>
              </a:rPr>
              <a:t>objem finančních prostředků na projekt tvoří násobky jednotkového nákladu na pracovní kapacitu odpovídající úvazku 0,1 za měsíc. </a:t>
            </a:r>
          </a:p>
          <a:p>
            <a:pPr marL="0" lvl="1" indent="0">
              <a:buNone/>
            </a:pPr>
            <a:endParaRPr lang="cs-CZ" sz="4000" dirty="0" smtClean="0">
              <a:latin typeface="+mn-lt"/>
              <a:cs typeface="+mn-cs"/>
            </a:endParaRPr>
          </a:p>
          <a:p>
            <a:pPr marL="0" lvl="1" indent="0">
              <a:buNone/>
            </a:pPr>
            <a:r>
              <a:rPr lang="cs-CZ" sz="4000" dirty="0" smtClean="0">
                <a:latin typeface="+mn-lt"/>
                <a:cs typeface="+mn-cs"/>
              </a:rPr>
              <a:t>Hodnota </a:t>
            </a:r>
            <a:r>
              <a:rPr lang="cs-CZ" sz="4000" dirty="0">
                <a:latin typeface="+mn-lt"/>
                <a:cs typeface="+mn-cs"/>
              </a:rPr>
              <a:t>této jednotky je 7 986 Kč, z níž 4 700 Kč je určeno na personální náklady </a:t>
            </a:r>
            <a:r>
              <a:rPr lang="cs-CZ" sz="4000" dirty="0" smtClean="0">
                <a:latin typeface="+mn-lt"/>
                <a:cs typeface="+mn-cs"/>
              </a:rPr>
              <a:t>řešitele</a:t>
            </a:r>
            <a:endParaRPr lang="cs-CZ" sz="4000" dirty="0">
              <a:latin typeface="+mn-lt"/>
              <a:cs typeface="+mn-cs"/>
            </a:endParaRPr>
          </a:p>
          <a:p>
            <a:pPr marL="0" lvl="1" indent="0">
              <a:buNone/>
            </a:pPr>
            <a:endParaRPr lang="cs-CZ" sz="4000" dirty="0" smtClean="0">
              <a:latin typeface="+mn-lt"/>
              <a:cs typeface="+mn-cs"/>
            </a:endParaRPr>
          </a:p>
          <a:p>
            <a:pPr marL="0" lvl="1" indent="0">
              <a:buNone/>
            </a:pPr>
            <a:endParaRPr lang="cs-CZ" sz="4000" dirty="0">
              <a:latin typeface="+mn-lt"/>
              <a:cs typeface="+mn-cs"/>
            </a:endParaRPr>
          </a:p>
          <a:p>
            <a:pPr marL="0" lvl="1" indent="0">
              <a:buNone/>
            </a:pPr>
            <a:r>
              <a:rPr lang="cs-CZ" sz="4000" dirty="0" smtClean="0">
                <a:latin typeface="+mn-lt"/>
                <a:cs typeface="+mn-cs"/>
              </a:rPr>
              <a:t>Jednotkový </a:t>
            </a:r>
            <a:r>
              <a:rPr lang="cs-CZ" sz="4000" dirty="0">
                <a:latin typeface="+mn-lt"/>
                <a:cs typeface="+mn-cs"/>
              </a:rPr>
              <a:t>náklad:</a:t>
            </a:r>
          </a:p>
          <a:p>
            <a:pPr marL="0" lvl="1" indent="0">
              <a:buNone/>
            </a:pPr>
            <a:endParaRPr lang="cs-CZ" sz="4000" dirty="0">
              <a:latin typeface="+mn-lt"/>
              <a:cs typeface="+mn-cs"/>
            </a:endParaRPr>
          </a:p>
          <a:p>
            <a:pPr marL="0" lvl="1" indent="0">
              <a:buNone/>
            </a:pPr>
            <a:endParaRPr lang="cs-CZ" sz="4000" dirty="0">
              <a:latin typeface="+mn-lt"/>
              <a:cs typeface="+mn-cs"/>
            </a:endParaRPr>
          </a:p>
          <a:p>
            <a:pPr marL="0" lvl="1" indent="0">
              <a:buNone/>
            </a:pPr>
            <a:endParaRPr lang="cs-CZ" sz="4000" dirty="0" smtClean="0">
              <a:latin typeface="+mn-lt"/>
              <a:cs typeface="+mn-cs"/>
            </a:endParaRPr>
          </a:p>
          <a:p>
            <a:pPr marL="0" lvl="1" indent="0">
              <a:buNone/>
            </a:pPr>
            <a:endParaRPr lang="cs-CZ" sz="4000" dirty="0">
              <a:latin typeface="+mn-lt"/>
              <a:cs typeface="+mn-cs"/>
            </a:endParaRPr>
          </a:p>
          <a:p>
            <a:pPr marL="0" lvl="1" indent="0">
              <a:buNone/>
            </a:pPr>
            <a:endParaRPr lang="cs-CZ" sz="4000" dirty="0" smtClean="0">
              <a:latin typeface="+mn-lt"/>
              <a:cs typeface="+mn-cs"/>
            </a:endParaRPr>
          </a:p>
          <a:p>
            <a:pPr marL="504000" lvl="4" indent="0">
              <a:buNone/>
            </a:pPr>
            <a:r>
              <a:rPr lang="cs-CZ" dirty="0"/>
              <a:t>	</a:t>
            </a:r>
          </a:p>
          <a:p>
            <a:pPr marL="1075500" lvl="4" indent="-571500"/>
            <a:endParaRPr lang="cs-CZ" sz="3600" dirty="0" smtClean="0">
              <a:latin typeface="+mn-lt"/>
            </a:endParaRPr>
          </a:p>
          <a:p>
            <a:pPr marL="504000" lvl="4" indent="0">
              <a:buNone/>
            </a:pPr>
            <a:endParaRPr lang="cs-CZ" sz="3600" dirty="0">
              <a:latin typeface="+mn-lt"/>
            </a:endParaRPr>
          </a:p>
          <a:p>
            <a:pPr marL="504000" lvl="4" indent="0">
              <a:buClr>
                <a:srgbClr val="D32D3F"/>
              </a:buClr>
              <a:buNone/>
            </a:pPr>
            <a:endParaRPr lang="cs-CZ" sz="3600" dirty="0" smtClean="0">
              <a:latin typeface="+mn-lt"/>
              <a:cs typeface="+mn-cs"/>
            </a:endParaRPr>
          </a:p>
          <a:p>
            <a:pPr marL="504000" lvl="4" indent="0">
              <a:buClr>
                <a:srgbClr val="D32D3F"/>
              </a:buClr>
              <a:buNone/>
            </a:pPr>
            <a:endParaRPr lang="cs-CZ" sz="36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868350"/>
              </p:ext>
            </p:extLst>
          </p:nvPr>
        </p:nvGraphicFramePr>
        <p:xfrm>
          <a:off x="504682" y="6459703"/>
          <a:ext cx="17185342" cy="2391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0950">
                  <a:extLst>
                    <a:ext uri="{9D8B030D-6E8A-4147-A177-3AD203B41FA5}">
                      <a16:colId xmlns:a16="http://schemas.microsoft.com/office/drawing/2014/main" xmlns="" val="2843033017"/>
                    </a:ext>
                  </a:extLst>
                </a:gridCol>
                <a:gridCol w="2474585">
                  <a:extLst>
                    <a:ext uri="{9D8B030D-6E8A-4147-A177-3AD203B41FA5}">
                      <a16:colId xmlns:a16="http://schemas.microsoft.com/office/drawing/2014/main" xmlns="" val="1718760482"/>
                    </a:ext>
                  </a:extLst>
                </a:gridCol>
                <a:gridCol w="3848631">
                  <a:extLst>
                    <a:ext uri="{9D8B030D-6E8A-4147-A177-3AD203B41FA5}">
                      <a16:colId xmlns:a16="http://schemas.microsoft.com/office/drawing/2014/main" xmlns="" val="2903888906"/>
                    </a:ext>
                  </a:extLst>
                </a:gridCol>
                <a:gridCol w="4493326">
                  <a:extLst>
                    <a:ext uri="{9D8B030D-6E8A-4147-A177-3AD203B41FA5}">
                      <a16:colId xmlns:a16="http://schemas.microsoft.com/office/drawing/2014/main" xmlns="" val="3156766565"/>
                    </a:ext>
                  </a:extLst>
                </a:gridCol>
                <a:gridCol w="2617850">
                  <a:extLst>
                    <a:ext uri="{9D8B030D-6E8A-4147-A177-3AD203B41FA5}">
                      <a16:colId xmlns:a16="http://schemas.microsoft.com/office/drawing/2014/main" xmlns="" val="1472173097"/>
                    </a:ext>
                  </a:extLst>
                </a:gridCol>
              </a:tblGrid>
              <a:tr h="16639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Jednotka grantu - pracovní kapacita/úvazek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3200" u="none" strike="noStrike" dirty="0">
                          <a:effectLst/>
                        </a:rPr>
                        <a:t>celková výše </a:t>
                      </a:r>
                      <a:r>
                        <a:rPr lang="pl-PL" sz="3200" u="none" strike="noStrike" dirty="0" smtClean="0">
                          <a:effectLst/>
                        </a:rPr>
                        <a:t>jednotky </a:t>
                      </a:r>
                      <a:r>
                        <a:rPr lang="pl-PL" sz="3200" u="none" strike="noStrike" dirty="0">
                          <a:effectLst/>
                        </a:rPr>
                        <a:t>na měsíc</a:t>
                      </a:r>
                      <a:endParaRPr lang="pl-P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z toho minimální personální náklady na řešitele na měsíc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další náklady (mentor, </a:t>
                      </a:r>
                      <a:r>
                        <a:rPr lang="cs-CZ" sz="3200" u="none" strike="noStrike" dirty="0" smtClean="0">
                          <a:effectLst/>
                        </a:rPr>
                        <a:t>zahraniční pobyt, pomůcky </a:t>
                      </a:r>
                      <a:r>
                        <a:rPr lang="cs-CZ" sz="3200" u="none" strike="noStrike" dirty="0">
                          <a:effectLst/>
                        </a:rPr>
                        <a:t>a vybavení)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min. režijní náklady 15%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43958553"/>
                  </a:ext>
                </a:extLst>
              </a:tr>
              <a:tr h="7279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0,1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7986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4 700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2 088,10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1 197,90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0990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554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788276" y="1925053"/>
            <a:ext cx="18430165" cy="780181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lvl="4" indent="0">
              <a:buNone/>
            </a:pPr>
            <a:r>
              <a:rPr lang="cs-CZ" sz="4000" dirty="0">
                <a:latin typeface="+mn-lt"/>
                <a:cs typeface="+mn-cs"/>
              </a:rPr>
              <a:t>Výše finančních prostředků na měsíc v závislosti na pracovní </a:t>
            </a:r>
            <a:r>
              <a:rPr lang="cs-CZ" sz="4000">
                <a:latin typeface="+mn-lt"/>
                <a:cs typeface="+mn-cs"/>
              </a:rPr>
              <a:t>kapacitě </a:t>
            </a:r>
            <a:r>
              <a:rPr lang="cs-CZ" sz="4000" smtClean="0">
                <a:latin typeface="+mn-lt"/>
                <a:cs typeface="+mn-cs"/>
              </a:rPr>
              <a:t>jednoho řešitele</a:t>
            </a:r>
            <a:endParaRPr lang="cs-CZ" sz="4000" dirty="0">
              <a:latin typeface="+mn-lt"/>
              <a:cs typeface="+mn-cs"/>
            </a:endParaRPr>
          </a:p>
          <a:p>
            <a:endParaRPr lang="cs-CZ" sz="4000" dirty="0">
              <a:latin typeface="+mn-lt"/>
              <a:cs typeface="+mn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605118" y="252248"/>
            <a:ext cx="19054482" cy="111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algn="ctr" defTabSz="1507846"/>
            <a:r>
              <a:rPr lang="cs-CZ" sz="5400" dirty="0">
                <a:solidFill>
                  <a:schemeClr val="bg1"/>
                </a:solidFill>
              </a:rPr>
              <a:t>III. Rozpočet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1223503"/>
              </p:ext>
            </p:extLst>
          </p:nvPr>
        </p:nvGraphicFramePr>
        <p:xfrm>
          <a:off x="1347536" y="3056895"/>
          <a:ext cx="15817515" cy="6003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533">
                  <a:extLst>
                    <a:ext uri="{9D8B030D-6E8A-4147-A177-3AD203B41FA5}">
                      <a16:colId xmlns:a16="http://schemas.microsoft.com/office/drawing/2014/main" xmlns="" val="782645774"/>
                    </a:ext>
                  </a:extLst>
                </a:gridCol>
                <a:gridCol w="3385731">
                  <a:extLst>
                    <a:ext uri="{9D8B030D-6E8A-4147-A177-3AD203B41FA5}">
                      <a16:colId xmlns:a16="http://schemas.microsoft.com/office/drawing/2014/main" xmlns="" val="3934547597"/>
                    </a:ext>
                  </a:extLst>
                </a:gridCol>
                <a:gridCol w="3736018">
                  <a:extLst>
                    <a:ext uri="{9D8B030D-6E8A-4147-A177-3AD203B41FA5}">
                      <a16:colId xmlns:a16="http://schemas.microsoft.com/office/drawing/2014/main" xmlns="" val="1813443720"/>
                    </a:ext>
                  </a:extLst>
                </a:gridCol>
                <a:gridCol w="3053640">
                  <a:extLst>
                    <a:ext uri="{9D8B030D-6E8A-4147-A177-3AD203B41FA5}">
                      <a16:colId xmlns:a16="http://schemas.microsoft.com/office/drawing/2014/main" xmlns="" val="1697952251"/>
                    </a:ext>
                  </a:extLst>
                </a:gridCol>
                <a:gridCol w="3384593">
                  <a:extLst>
                    <a:ext uri="{9D8B030D-6E8A-4147-A177-3AD203B41FA5}">
                      <a16:colId xmlns:a16="http://schemas.microsoft.com/office/drawing/2014/main" xmlns="" val="1838212948"/>
                    </a:ext>
                  </a:extLst>
                </a:gridCol>
              </a:tblGrid>
              <a:tr h="1398270">
                <a:tc>
                  <a:txBody>
                    <a:bodyPr/>
                    <a:lstStyle/>
                    <a:p>
                      <a:pPr indent="-7620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pracovní </a:t>
                      </a:r>
                      <a:r>
                        <a:rPr lang="cs-CZ" sz="3200" kern="1200" dirty="0" smtClean="0">
                          <a:effectLst/>
                        </a:rPr>
                        <a:t>kapacita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celková výše měsíc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 smtClean="0">
                          <a:effectLst/>
                        </a:rPr>
                        <a:t>personální </a:t>
                      </a:r>
                      <a:r>
                        <a:rPr lang="cs-CZ" sz="3200" kern="1200" dirty="0">
                          <a:effectLst/>
                        </a:rPr>
                        <a:t>náklady měsíc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 smtClean="0">
                          <a:effectLst/>
                        </a:rPr>
                        <a:t>další </a:t>
                      </a:r>
                      <a:r>
                        <a:rPr lang="cs-CZ" sz="3200" kern="1200" dirty="0">
                          <a:effectLst/>
                        </a:rPr>
                        <a:t>náklady měsíc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min. režie 15% měsíc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13858059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7 986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4 700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2 088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1 198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05950286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15 972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9 400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4 176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2 396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52990058"/>
                  </a:ext>
                </a:extLst>
              </a:tr>
              <a:tr h="833755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23 958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14 100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6 264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3 594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8014151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31 944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18 800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8 352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4 792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3310762"/>
                  </a:ext>
                </a:extLst>
              </a:tr>
              <a:tr h="1035685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39 930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23 500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10 </a:t>
                      </a:r>
                      <a:r>
                        <a:rPr lang="cs-CZ" sz="3200" kern="1200" dirty="0" smtClean="0">
                          <a:effectLst/>
                        </a:rPr>
                        <a:t>440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5 </a:t>
                      </a:r>
                      <a:r>
                        <a:rPr lang="cs-CZ" sz="3200" kern="1200" dirty="0" smtClean="0">
                          <a:effectLst/>
                        </a:rPr>
                        <a:t>990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62975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80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5400" b="1" dirty="0">
                <a:solidFill>
                  <a:schemeClr val="bg1"/>
                </a:solidFill>
              </a:rPr>
              <a:t>III.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714500"/>
            <a:ext cx="18806587" cy="8547100"/>
          </a:xfrm>
        </p:spPr>
        <p:txBody>
          <a:bodyPr/>
          <a:lstStyle/>
          <a:p>
            <a:pPr marL="504000" lvl="4" indent="0">
              <a:buNone/>
            </a:pPr>
            <a:r>
              <a:rPr lang="cs-CZ" sz="4000" dirty="0"/>
              <a:t>Výše finančních prostředků na </a:t>
            </a:r>
            <a:r>
              <a:rPr lang="cs-CZ" sz="4000" dirty="0" smtClean="0"/>
              <a:t>dobu realizace grantu (24 měsíců) </a:t>
            </a:r>
            <a:r>
              <a:rPr lang="cs-CZ" sz="4000" dirty="0"/>
              <a:t>v závislosti na pracovní kapacitě </a:t>
            </a:r>
            <a:r>
              <a:rPr lang="cs-CZ" sz="4000" dirty="0" smtClean="0"/>
              <a:t>jednoho řešitele</a:t>
            </a:r>
            <a:endParaRPr lang="cs-CZ" sz="4000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8651252"/>
              </p:ext>
            </p:extLst>
          </p:nvPr>
        </p:nvGraphicFramePr>
        <p:xfrm>
          <a:off x="2775284" y="3305227"/>
          <a:ext cx="14822905" cy="567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2859">
                  <a:extLst>
                    <a:ext uri="{9D8B030D-6E8A-4147-A177-3AD203B41FA5}">
                      <a16:colId xmlns:a16="http://schemas.microsoft.com/office/drawing/2014/main" xmlns="" val="3842740192"/>
                    </a:ext>
                  </a:extLst>
                </a:gridCol>
                <a:gridCol w="3507875">
                  <a:extLst>
                    <a:ext uri="{9D8B030D-6E8A-4147-A177-3AD203B41FA5}">
                      <a16:colId xmlns:a16="http://schemas.microsoft.com/office/drawing/2014/main" xmlns="" val="866459399"/>
                    </a:ext>
                  </a:extLst>
                </a:gridCol>
                <a:gridCol w="3066808">
                  <a:extLst>
                    <a:ext uri="{9D8B030D-6E8A-4147-A177-3AD203B41FA5}">
                      <a16:colId xmlns:a16="http://schemas.microsoft.com/office/drawing/2014/main" xmlns="" val="779104001"/>
                    </a:ext>
                  </a:extLst>
                </a:gridCol>
                <a:gridCol w="2825439">
                  <a:extLst>
                    <a:ext uri="{9D8B030D-6E8A-4147-A177-3AD203B41FA5}">
                      <a16:colId xmlns:a16="http://schemas.microsoft.com/office/drawing/2014/main" xmlns="" val="2441448453"/>
                    </a:ext>
                  </a:extLst>
                </a:gridCol>
                <a:gridCol w="3719924">
                  <a:extLst>
                    <a:ext uri="{9D8B030D-6E8A-4147-A177-3AD203B41FA5}">
                      <a16:colId xmlns:a16="http://schemas.microsoft.com/office/drawing/2014/main" xmlns="" val="3192919176"/>
                    </a:ext>
                  </a:extLst>
                </a:gridCol>
              </a:tblGrid>
              <a:tr h="1398270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 smtClean="0">
                          <a:effectLst/>
                        </a:rPr>
                        <a:t>Pracovní kapacita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celková výše 24 měsíc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pers. nákl. 24 měsíců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další náklady 24 měsíců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min. režie 24 měsíců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51525977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191 664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112 800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50 112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28 752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66661589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383 328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225 600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100 224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57 504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64299667"/>
                  </a:ext>
                </a:extLst>
              </a:tr>
              <a:tr h="833755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574 992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338 400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150 336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86 256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8890624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766 656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451 200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200 448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115 008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48830409"/>
                  </a:ext>
                </a:extLst>
              </a:tr>
              <a:tr h="710112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>
                          <a:effectLst/>
                        </a:rPr>
                        <a:t>0,5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 smtClean="0">
                          <a:effectLst/>
                        </a:rPr>
                        <a:t>958 </a:t>
                      </a:r>
                      <a:r>
                        <a:rPr lang="cs-CZ" sz="3200" kern="1200" dirty="0">
                          <a:effectLst/>
                        </a:rPr>
                        <a:t>320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1507846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564 000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250 </a:t>
                      </a:r>
                      <a:r>
                        <a:rPr lang="cs-CZ" sz="3200" kern="1200" dirty="0" smtClean="0">
                          <a:effectLst/>
                        </a:rPr>
                        <a:t>560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kern="1200" dirty="0">
                          <a:effectLst/>
                        </a:rPr>
                        <a:t>143 </a:t>
                      </a:r>
                      <a:r>
                        <a:rPr lang="cs-CZ" sz="3200" kern="1200" dirty="0" smtClean="0">
                          <a:effectLst/>
                        </a:rPr>
                        <a:t>760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03571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3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5400" b="1" dirty="0">
                <a:solidFill>
                  <a:schemeClr val="bg1"/>
                </a:solidFill>
              </a:rPr>
              <a:t>III. 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88168"/>
            <a:ext cx="18806587" cy="8673432"/>
          </a:xfrm>
        </p:spPr>
        <p:txBody>
          <a:bodyPr/>
          <a:lstStyle/>
          <a:p>
            <a:pPr marL="504000" lvl="4" indent="0">
              <a:buNone/>
            </a:pPr>
            <a:r>
              <a:rPr lang="cs-CZ" sz="3800" dirty="0" smtClean="0"/>
              <a:t>Příklady výpočtu celkových finančních prostředků na grantový projekt</a:t>
            </a:r>
          </a:p>
          <a:p>
            <a:pPr marL="504000" lvl="4" indent="0">
              <a:buNone/>
            </a:pPr>
            <a:r>
              <a:rPr lang="cs-CZ" sz="3800" dirty="0" smtClean="0"/>
              <a:t>a) Řešitelský tým – hlavní řešitel 0,5 pracovní kapacity/měsíc, jeden další řešitel 0,2 pracovní kapacity/měsíc = celkem 0,7 pracovní kapacity na řešitelský tým/měsíc</a:t>
            </a:r>
          </a:p>
          <a:p>
            <a:pPr marL="504000" lvl="4" indent="0">
              <a:buNone/>
            </a:pPr>
            <a:r>
              <a:rPr lang="cs-CZ" sz="3800" dirty="0"/>
              <a:t>Výpočet 	0,7 pracovní kapacity představuje 7 jednotek</a:t>
            </a:r>
          </a:p>
          <a:p>
            <a:pPr marL="504000" lvl="4" indent="0">
              <a:buNone/>
            </a:pPr>
            <a:r>
              <a:rPr lang="cs-CZ" sz="3800" dirty="0"/>
              <a:t>7 x 7 986 = 55 902 Kč je celková výše finančních prostředků na měsíc realizace grantu</a:t>
            </a:r>
          </a:p>
          <a:p>
            <a:pPr marL="504000" lvl="4" indent="0">
              <a:buNone/>
            </a:pPr>
            <a:r>
              <a:rPr lang="cs-CZ" sz="3800" dirty="0"/>
              <a:t>55 902 x 24 = 1 341 648 Kč na 24 měsíců realizace </a:t>
            </a:r>
            <a:r>
              <a:rPr lang="cs-CZ" sz="3800" dirty="0" smtClean="0"/>
              <a:t>grantu</a:t>
            </a:r>
          </a:p>
          <a:p>
            <a:pPr marL="504000" lvl="4" indent="0">
              <a:buNone/>
            </a:pPr>
            <a:endParaRPr lang="cs-CZ" sz="3800" dirty="0" smtClean="0"/>
          </a:p>
          <a:p>
            <a:pPr marL="504000" lvl="4" indent="0">
              <a:buNone/>
            </a:pPr>
            <a:endParaRPr lang="cs-CZ" sz="3800" dirty="0"/>
          </a:p>
          <a:p>
            <a:pPr marL="504000" lvl="4" indent="0">
              <a:buNone/>
            </a:pPr>
            <a:r>
              <a:rPr lang="cs-CZ" sz="3800" dirty="0" smtClean="0"/>
              <a:t>b) Řešitelský </a:t>
            </a:r>
            <a:r>
              <a:rPr lang="cs-CZ" sz="3800" dirty="0"/>
              <a:t>tým – hlavní řešitel 0,5 pracovní kapacity/měsíc, 4 další řešitelé s celkovou pracovní kapacitou/měsíc 0,9 úvazku (0,25 + 0,25 + 0,2 + 0,2) = celkem 1,4 pracovní kapacity na řešitelský tým/měsíc</a:t>
            </a:r>
          </a:p>
          <a:p>
            <a:pPr marL="504000" lvl="4" indent="0">
              <a:buNone/>
            </a:pPr>
            <a:r>
              <a:rPr lang="cs-CZ" sz="3800" dirty="0" smtClean="0"/>
              <a:t>Výpočet    1,4 pracovní kapacity představuje 14 jednotek</a:t>
            </a:r>
          </a:p>
          <a:p>
            <a:pPr marL="504000" lvl="4" indent="0">
              <a:buNone/>
            </a:pPr>
            <a:r>
              <a:rPr lang="cs-CZ" sz="3800" dirty="0" smtClean="0"/>
              <a:t>14 x 7 986 = 111 804 Kč je </a:t>
            </a:r>
            <a:r>
              <a:rPr lang="cs-CZ" sz="3800" dirty="0"/>
              <a:t>celková výše finančních prostředků na měsíc realizace </a:t>
            </a:r>
            <a:r>
              <a:rPr lang="cs-CZ" sz="3800" dirty="0" smtClean="0"/>
              <a:t>grantu</a:t>
            </a:r>
          </a:p>
          <a:p>
            <a:pPr marL="504000" lvl="4" indent="0">
              <a:buNone/>
            </a:pPr>
            <a:r>
              <a:rPr lang="cs-CZ" sz="3800" dirty="0" smtClean="0"/>
              <a:t>111 804 x 24 = 2 683 296 Kč </a:t>
            </a:r>
            <a:r>
              <a:rPr lang="cs-CZ" sz="3800" dirty="0"/>
              <a:t>na 24 měsíců realizace grantu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43584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cs-CZ" sz="5400" b="1" dirty="0">
                <a:solidFill>
                  <a:schemeClr val="bg1"/>
                </a:solidFill>
              </a:rPr>
              <a:t>III. </a:t>
            </a:r>
            <a:r>
              <a:rPr lang="cs-CZ" sz="5400" b="1" dirty="0" smtClean="0">
                <a:solidFill>
                  <a:schemeClr val="bg1"/>
                </a:solidFill>
              </a:rPr>
              <a:t>Rozpočet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828800"/>
            <a:ext cx="18806587" cy="8432800"/>
          </a:xfrm>
        </p:spPr>
        <p:txBody>
          <a:bodyPr/>
          <a:lstStyle/>
          <a:p>
            <a:pPr marL="504000" lvl="4" indent="0">
              <a:buNone/>
            </a:pPr>
            <a:r>
              <a:rPr lang="cs-CZ" sz="3800" dirty="0" smtClean="0"/>
              <a:t>Pracovní kapacita celého řešitelského týmu musí vždy v součtu být v celých jednotkách!</a:t>
            </a:r>
          </a:p>
          <a:p>
            <a:pPr marL="504000" lvl="4" indent="0">
              <a:buNone/>
            </a:pPr>
            <a:endParaRPr lang="cs-CZ" sz="3800" dirty="0"/>
          </a:p>
          <a:p>
            <a:pPr marL="504000" lvl="4" indent="0">
              <a:buNone/>
            </a:pPr>
            <a:r>
              <a:rPr lang="cs-CZ" sz="3800" dirty="0" smtClean="0"/>
              <a:t>Správně: 0,5 + </a:t>
            </a:r>
            <a:r>
              <a:rPr lang="cs-CZ" sz="3800" dirty="0"/>
              <a:t>0,25 + 0,25 + 0,2 + </a:t>
            </a:r>
            <a:r>
              <a:rPr lang="cs-CZ" sz="3800" dirty="0" smtClean="0"/>
              <a:t>0,2 = 1,4 tedy 14 jednotek</a:t>
            </a:r>
          </a:p>
          <a:p>
            <a:pPr marL="504000" lvl="4" indent="0">
              <a:buNone/>
            </a:pPr>
            <a:endParaRPr lang="cs-CZ" sz="3800" dirty="0"/>
          </a:p>
          <a:p>
            <a:pPr marL="504000" lvl="4" indent="0">
              <a:buNone/>
            </a:pPr>
            <a:r>
              <a:rPr lang="cs-CZ" sz="3800" dirty="0" smtClean="0">
                <a:solidFill>
                  <a:srgbClr val="FF0000"/>
                </a:solidFill>
              </a:rPr>
              <a:t>Špatně: 0,5 + 0,25 + 0,2 + 0,15 + 0,15 = 1,25 tedy 12,</a:t>
            </a:r>
            <a:r>
              <a:rPr lang="cs-CZ" sz="3800" b="1" dirty="0" smtClean="0">
                <a:solidFill>
                  <a:srgbClr val="FF0000"/>
                </a:solidFill>
              </a:rPr>
              <a:t>5</a:t>
            </a:r>
            <a:r>
              <a:rPr lang="cs-CZ" sz="3800" dirty="0" smtClean="0">
                <a:solidFill>
                  <a:srgbClr val="FF0000"/>
                </a:solidFill>
              </a:rPr>
              <a:t> jednotek (součet netvoří celé jednotky)</a:t>
            </a:r>
          </a:p>
          <a:p>
            <a:pPr marL="504000" lvl="4" indent="0">
              <a:buNone/>
            </a:pPr>
            <a:endParaRPr lang="cs-CZ" sz="3800" dirty="0" smtClean="0"/>
          </a:p>
          <a:p>
            <a:pPr marL="504000" lvl="4" indent="0">
              <a:buNone/>
            </a:pPr>
            <a:endParaRPr lang="cs-CZ" sz="3800" dirty="0"/>
          </a:p>
          <a:p>
            <a:pPr marL="504000" lvl="4" indent="0">
              <a:buNone/>
            </a:pPr>
            <a:r>
              <a:rPr lang="cs-CZ" sz="3800" dirty="0" smtClean="0"/>
              <a:t>V případě pracovně právního vztahu zahrnuje částka 4 700 na jednotku také veškeré odvody, </a:t>
            </a:r>
            <a:r>
              <a:rPr lang="cs-CZ" sz="3800" dirty="0"/>
              <a:t>včetně odvodů zaměstnavatele (hrubá mzda řešitele je tedy 3 450 Kč na jednotku/měsíc</a:t>
            </a:r>
            <a:r>
              <a:rPr lang="cs-CZ" sz="3800" dirty="0" smtClean="0"/>
              <a:t>).</a:t>
            </a:r>
            <a:endParaRPr lang="cs-CZ" sz="3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56098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IV. Hodnocení návrhů projektů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lvl="1" indent="0">
              <a:buNone/>
            </a:pPr>
            <a:endParaRPr lang="cs-CZ" b="1" dirty="0" smtClean="0"/>
          </a:p>
          <a:p>
            <a:pPr marL="0" lvl="1" indent="0">
              <a:buNone/>
            </a:pPr>
            <a:r>
              <a:rPr lang="cs-CZ" b="1" dirty="0" smtClean="0"/>
              <a:t>Hodnocení – 3. kola</a:t>
            </a:r>
          </a:p>
          <a:p>
            <a:pPr marL="0" lvl="1" indent="0">
              <a:buNone/>
            </a:pPr>
            <a:endParaRPr lang="cs-CZ" b="1" dirty="0"/>
          </a:p>
          <a:p>
            <a:pPr marL="0" lvl="1" indent="0">
              <a:buNone/>
            </a:pPr>
            <a:r>
              <a:rPr lang="cs-CZ" b="1" dirty="0" smtClean="0"/>
              <a:t>Bude zveřejněna metodika pro hodnotitele i zpravodaje, současně budou informace zapracovány i do metodiky pro uchazeče/řešitele grantu</a:t>
            </a:r>
          </a:p>
          <a:p>
            <a:pPr marL="0" lvl="1" indent="0">
              <a:buNone/>
            </a:pPr>
            <a:endParaRPr lang="cs-CZ" b="1" dirty="0" smtClean="0"/>
          </a:p>
          <a:p>
            <a:pPr marL="742950" lvl="1" indent="-742950">
              <a:buAutoNum type="arabicPeriod"/>
            </a:pPr>
            <a:r>
              <a:rPr lang="cs-CZ" b="1" dirty="0" smtClean="0"/>
              <a:t>kolo – formální hodnocení</a:t>
            </a:r>
          </a:p>
          <a:p>
            <a:pPr marL="0" lvl="1" indent="0">
              <a:buNone/>
            </a:pPr>
            <a:r>
              <a:rPr lang="cs-CZ" dirty="0"/>
              <a:t>V případě shodného tématu projektu s tématem disertační práce kteréhokoliv jeho </a:t>
            </a:r>
            <a:r>
              <a:rPr lang="cs-CZ" dirty="0" smtClean="0"/>
              <a:t>řešitele – žádost vyřazena</a:t>
            </a:r>
          </a:p>
          <a:p>
            <a:pPr marL="0" lvl="1" indent="0">
              <a:buNone/>
            </a:pPr>
            <a:r>
              <a:rPr lang="cs-CZ" dirty="0" smtClean="0"/>
              <a:t>V případě účasti řešitele ve více žádostech – žádosti vyřazeny</a:t>
            </a:r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r>
              <a:rPr lang="cs-CZ" dirty="0" smtClean="0"/>
              <a:t>Ostatní formální chyby – žádost bude vrácena k úpravám (14 dnů)</a:t>
            </a:r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98359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IV. Hodnocení návrhů projektů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2</a:t>
            </a:r>
            <a:r>
              <a:rPr lang="cs-CZ" sz="3958" b="1" dirty="0"/>
              <a:t>. kolo – hodnocení </a:t>
            </a:r>
            <a:r>
              <a:rPr lang="cs-CZ" sz="3958" b="1" dirty="0" smtClean="0"/>
              <a:t>hodnotiteli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>
              <a:spcBef>
                <a:spcPts val="0"/>
              </a:spcBef>
            </a:pPr>
            <a:r>
              <a:rPr lang="cs-CZ" dirty="0" smtClean="0"/>
              <a:t>Hodnotitelé</a:t>
            </a:r>
            <a:r>
              <a:rPr lang="cs-CZ" dirty="0"/>
              <a:t>, vybraní z Databáze externích hodnotitelů s ohledem na tematické zaměření předloženého návrhu </a:t>
            </a:r>
            <a:r>
              <a:rPr lang="cs-CZ" dirty="0" smtClean="0"/>
              <a:t>projektu, v</a:t>
            </a:r>
            <a:r>
              <a:rPr lang="cs-CZ" dirty="0"/>
              <a:t> případě jejich nedostatku mohou být doplněni hodnotiteli </a:t>
            </a:r>
            <a:r>
              <a:rPr lang="cs-CZ" dirty="0" smtClean="0"/>
              <a:t>interními – zásada ale je, že </a:t>
            </a:r>
            <a:r>
              <a:rPr lang="cs-CZ" dirty="0"/>
              <a:t>jeden projekt hodnotí min. jeden externí hodnotitel. 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/>
              <a:t>Hodnotiteli budou zaslány </a:t>
            </a:r>
            <a:r>
              <a:rPr lang="cs-CZ" b="1" dirty="0" smtClean="0"/>
              <a:t>anotace projektů </a:t>
            </a:r>
            <a:r>
              <a:rPr lang="cs-CZ" dirty="0" smtClean="0"/>
              <a:t>– potvrdí, které projekty přijímá k hodnocení</a:t>
            </a:r>
          </a:p>
          <a:p>
            <a:pPr>
              <a:spcBef>
                <a:spcPts val="0"/>
              </a:spcBef>
            </a:pPr>
            <a:r>
              <a:rPr lang="cs-CZ" dirty="0"/>
              <a:t>Každý hodnotitel přiřadí návrhu projektu 0 – 100 bodů, a podle počtu přidělených bodů je tak návrh projektu ohodnocen známkami A – D (A: 81 – 100 bodů, B: 61 – 80 bodů, C: 41 – 60 bodů, D: 0 – 40 bodů</a:t>
            </a:r>
            <a:r>
              <a:rPr lang="cs-CZ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dirty="0"/>
              <a:t>Pokud je návrh projektu oběma hodnotiteli ohodnocen známkou D, je z dalšího hodnocení </a:t>
            </a:r>
            <a:r>
              <a:rPr lang="cs-CZ" dirty="0" smtClean="0"/>
              <a:t>vyřazen</a:t>
            </a:r>
          </a:p>
          <a:p>
            <a:pPr>
              <a:spcBef>
                <a:spcPts val="0"/>
              </a:spcBef>
            </a:pPr>
            <a:r>
              <a:rPr lang="cs-CZ" sz="3958" dirty="0" smtClean="0"/>
              <a:t>Ostatní projekty </a:t>
            </a:r>
            <a:r>
              <a:rPr lang="cs-CZ" sz="3958" b="1" dirty="0" smtClean="0"/>
              <a:t>- </a:t>
            </a:r>
            <a:r>
              <a:rPr lang="cs-CZ" dirty="0"/>
              <a:t>bodová ohodnocení od obou hodnotitelů </a:t>
            </a:r>
            <a:r>
              <a:rPr lang="cs-CZ" dirty="0" smtClean="0"/>
              <a:t>se sečtou a </a:t>
            </a:r>
            <a:r>
              <a:rPr lang="cs-CZ" dirty="0"/>
              <a:t>postupují do 3. kola hodnocení</a:t>
            </a: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2190847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IV. Hodnocení návrhů projektů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2</a:t>
            </a:r>
            <a:r>
              <a:rPr lang="cs-CZ" sz="3958" b="1" dirty="0"/>
              <a:t>. kolo – hodnocení </a:t>
            </a:r>
            <a:r>
              <a:rPr lang="cs-CZ" sz="3958" b="1" dirty="0" smtClean="0"/>
              <a:t>hodnotiteli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Kritéria</a:t>
            </a:r>
          </a:p>
          <a:p>
            <a:pPr lvl="0"/>
            <a:r>
              <a:rPr lang="cs-CZ" dirty="0"/>
              <a:t>celková kvalita projektu: 0 – 40 bodů </a:t>
            </a:r>
            <a:endParaRPr lang="cs-CZ" dirty="0" smtClean="0"/>
          </a:p>
          <a:p>
            <a:pPr lvl="0"/>
            <a:r>
              <a:rPr lang="cs-CZ" dirty="0" smtClean="0"/>
              <a:t>jasně definovaný výzkumný cíl předkládaného projektu, resp. vědecká hypotéza: 0 – 30 bodů </a:t>
            </a:r>
          </a:p>
          <a:p>
            <a:pPr lvl="0"/>
            <a:r>
              <a:rPr lang="cs-CZ" dirty="0" smtClean="0"/>
              <a:t>složení </a:t>
            </a:r>
            <a:r>
              <a:rPr lang="cs-CZ" dirty="0"/>
              <a:t>řešitelského týmu: 0 – 20 bodů </a:t>
            </a:r>
            <a:endParaRPr lang="cs-CZ" dirty="0" smtClean="0"/>
          </a:p>
          <a:p>
            <a:pPr lvl="0"/>
            <a:r>
              <a:rPr lang="cs-CZ" dirty="0" smtClean="0"/>
              <a:t>přiměřenost </a:t>
            </a:r>
            <a:r>
              <a:rPr lang="cs-CZ" dirty="0"/>
              <a:t>rozpočtu, včetně zdůvodnění: 0 – 10 </a:t>
            </a:r>
            <a:r>
              <a:rPr lang="cs-CZ" dirty="0" smtClean="0"/>
              <a:t>bodů (předmětem hodnocení je</a:t>
            </a:r>
            <a:r>
              <a:rPr lang="cs-CZ" dirty="0"/>
              <a:t>: neinvestiční vybavení nutné pro řešení projektu, náklady na stáž, náklady na </a:t>
            </a:r>
            <a:r>
              <a:rPr lang="cs-CZ" dirty="0" smtClean="0"/>
              <a:t>vzdělávání).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 smtClean="0"/>
              <a:t>Jednotlivá kritéria mají vnitřní stupnici – bude zveřejněna</a:t>
            </a: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362795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Obsah vzdělávacího programu</a:t>
            </a:r>
            <a:r>
              <a:rPr lang="cs-CZ" sz="5400" b="1" dirty="0">
                <a:solidFill>
                  <a:schemeClr val="bg1"/>
                </a:solidFill>
                <a:latin typeface="Gill Sans"/>
              </a:rPr>
              <a:t/>
            </a:r>
            <a:br>
              <a:rPr lang="cs-CZ" sz="5400" b="1" dirty="0">
                <a:solidFill>
                  <a:schemeClr val="bg1"/>
                </a:solidFill>
                <a:latin typeface="Gill Sans"/>
              </a:rPr>
            </a:b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950970"/>
            <a:ext cx="18806587" cy="7175679"/>
          </a:xfrm>
        </p:spPr>
        <p:txBody>
          <a:bodyPr/>
          <a:lstStyle/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 algn="ctr">
              <a:buNone/>
            </a:pPr>
            <a:endParaRPr lang="cs-CZ" b="1" dirty="0" smtClean="0"/>
          </a:p>
          <a:p>
            <a:pPr marL="857250" indent="-857250">
              <a:buFont typeface="+mj-lt"/>
              <a:buAutoNum type="romanUcPeriod"/>
            </a:pPr>
            <a:r>
              <a:rPr lang="cs-CZ" b="1" dirty="0" smtClean="0"/>
              <a:t>Základní informace ke grantovému programu START</a:t>
            </a:r>
          </a:p>
          <a:p>
            <a:pPr marL="857250" indent="-857250">
              <a:buFont typeface="+mj-lt"/>
              <a:buAutoNum type="romanUcPeriod"/>
            </a:pPr>
            <a:r>
              <a:rPr lang="cs-CZ" b="1" dirty="0" smtClean="0"/>
              <a:t>Příprava návrhu projektu</a:t>
            </a:r>
          </a:p>
          <a:p>
            <a:pPr marL="857250" indent="-857250">
              <a:buFont typeface="+mj-lt"/>
              <a:buAutoNum type="romanUcPeriod"/>
            </a:pPr>
            <a:r>
              <a:rPr lang="cs-CZ" b="1" dirty="0" smtClean="0"/>
              <a:t>Rozpočet</a:t>
            </a:r>
          </a:p>
          <a:p>
            <a:pPr marL="857250" indent="-857250">
              <a:buFont typeface="+mj-lt"/>
              <a:buAutoNum type="romanUcPeriod"/>
            </a:pPr>
            <a:r>
              <a:rPr lang="cs-CZ" b="1" dirty="0" smtClean="0"/>
              <a:t>Hodnocení návrhů projektů</a:t>
            </a:r>
          </a:p>
          <a:p>
            <a:pPr marL="857250" indent="-857250">
              <a:buFont typeface="+mj-lt"/>
              <a:buAutoNum type="romanUcPeriod"/>
            </a:pPr>
            <a:r>
              <a:rPr lang="cs-CZ" b="1" dirty="0" smtClean="0"/>
              <a:t>Realizace projektu</a:t>
            </a:r>
          </a:p>
          <a:p>
            <a:pPr marL="857250" indent="-857250">
              <a:buFont typeface="+mj-lt"/>
              <a:buAutoNum type="romanUcPeriod"/>
            </a:pPr>
            <a:r>
              <a:rPr lang="cs-CZ" b="1" dirty="0" smtClean="0"/>
              <a:t>Změny v projektu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974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IV. Hodnocení návrhů projektů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9391683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3. </a:t>
            </a:r>
            <a:r>
              <a:rPr lang="cs-CZ" sz="3958" b="1" dirty="0"/>
              <a:t>kolo – </a:t>
            </a:r>
            <a:r>
              <a:rPr lang="cs-CZ" sz="3958" b="1" dirty="0" smtClean="0"/>
              <a:t>Komise Zpravodajů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>
              <a:spcBef>
                <a:spcPts val="0"/>
              </a:spcBef>
            </a:pPr>
            <a:r>
              <a:rPr lang="cs-CZ" sz="3600" dirty="0" smtClean="0"/>
              <a:t>Členové jmenováni rektorem UK</a:t>
            </a:r>
          </a:p>
          <a:p>
            <a:pPr>
              <a:spcBef>
                <a:spcPts val="0"/>
              </a:spcBef>
            </a:pPr>
            <a:r>
              <a:rPr lang="cs-CZ" sz="3600" dirty="0" smtClean="0"/>
              <a:t>Oborové panely dle oblastí -  </a:t>
            </a:r>
            <a:r>
              <a:rPr lang="cs-CZ" sz="3600" dirty="0"/>
              <a:t>HUM, SOC, SCI a MED</a:t>
            </a:r>
            <a:r>
              <a:rPr lang="cs-CZ" sz="36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cs-CZ" sz="3600" dirty="0"/>
              <a:t>Jednání KZ se řídí Statutem a Jednacím řádem </a:t>
            </a:r>
            <a:r>
              <a:rPr lang="cs-CZ" sz="3600" dirty="0" smtClean="0"/>
              <a:t>(bude zveřejněno)</a:t>
            </a:r>
          </a:p>
          <a:p>
            <a:pPr>
              <a:spcBef>
                <a:spcPts val="0"/>
              </a:spcBef>
            </a:pPr>
            <a:r>
              <a:rPr lang="cs-CZ" sz="3600" dirty="0" smtClean="0"/>
              <a:t>Především u projektů, kde jedno z hodnocení z 2. kola je „D“ - posouzení kvality </a:t>
            </a:r>
            <a:r>
              <a:rPr lang="cs-CZ" sz="3600" dirty="0"/>
              <a:t>zpracovaných </a:t>
            </a:r>
            <a:r>
              <a:rPr lang="cs-CZ" sz="3600" dirty="0" smtClean="0"/>
              <a:t>posudků dle daných kritérií (uvedeno v metodice pro hodnotitele) – pokud hodnocen posudek 1 nebo 2 body – nový posudek</a:t>
            </a:r>
          </a:p>
          <a:p>
            <a:pPr>
              <a:spcBef>
                <a:spcPts val="0"/>
              </a:spcBef>
            </a:pPr>
            <a:r>
              <a:rPr lang="cs-CZ" sz="3600" dirty="0" smtClean="0"/>
              <a:t>Pokud nevyhovují oba posudky – KZ zadá nové zpracování – externí hodnotitel a vybraný zpravodaj</a:t>
            </a:r>
          </a:p>
          <a:p>
            <a:pPr>
              <a:spcBef>
                <a:spcPts val="0"/>
              </a:spcBef>
            </a:pPr>
            <a:r>
              <a:rPr lang="cs-CZ" sz="3600" dirty="0" smtClean="0"/>
              <a:t>Kritérium KZ - </a:t>
            </a:r>
            <a:r>
              <a:rPr lang="cs-CZ" sz="3600" b="1" dirty="0" smtClean="0"/>
              <a:t>realizovatelnost </a:t>
            </a:r>
            <a:r>
              <a:rPr lang="cs-CZ" sz="3600" b="1" dirty="0"/>
              <a:t>a </a:t>
            </a:r>
            <a:r>
              <a:rPr lang="cs-CZ" sz="3600" b="1" dirty="0" smtClean="0"/>
              <a:t>inovativnost přístupu</a:t>
            </a:r>
            <a:r>
              <a:rPr lang="cs-CZ" sz="3600" dirty="0" smtClean="0"/>
              <a:t> – 0 – 60 bodů - kritérium má </a:t>
            </a:r>
            <a:r>
              <a:rPr lang="cs-CZ" sz="3600" dirty="0"/>
              <a:t>vnitřní stupnici – bude zveřejněna</a:t>
            </a:r>
            <a:r>
              <a:rPr lang="cs-CZ" sz="36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cs-CZ" sz="3600" dirty="0"/>
              <a:t>Komise schválí finální seznam všech návrhů projektů seřazených podle součtu bodů přidělených ve 2. a 3. kole hodnocení s vyznačenou hranicí pro udělení či neudělení finanční podpory (dle disponibilních finančních prostředků v programu START</a:t>
            </a:r>
            <a:r>
              <a:rPr lang="cs-CZ" sz="3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cs-CZ" sz="3600" dirty="0" smtClean="0"/>
              <a:t>Z jednání KZ bude pořízen Zápis - zveřejněn</a:t>
            </a:r>
            <a:endParaRPr lang="cs-CZ" sz="3600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3704642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IV. Hodnocení návrhů projektů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Mlčenlivost, střet zájmu, podjatost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>
              <a:spcBef>
                <a:spcPts val="0"/>
              </a:spcBef>
            </a:pPr>
            <a:r>
              <a:rPr lang="cs-CZ" sz="3958" dirty="0" smtClean="0"/>
              <a:t>Všichni hodnotitelé podepisují čestné prohlášení po přijetí hodnocení (před zahájením hodnocení)</a:t>
            </a:r>
          </a:p>
          <a:p>
            <a:pPr>
              <a:spcBef>
                <a:spcPts val="0"/>
              </a:spcBef>
            </a:pPr>
            <a:r>
              <a:rPr lang="cs-CZ" sz="3958" dirty="0" smtClean="0"/>
              <a:t>Po obdržení </a:t>
            </a:r>
            <a:r>
              <a:rPr lang="cs-CZ" sz="3958" b="1" dirty="0" smtClean="0"/>
              <a:t>anotací</a:t>
            </a:r>
            <a:r>
              <a:rPr lang="cs-CZ" sz="3958" dirty="0" smtClean="0"/>
              <a:t> - p</a:t>
            </a:r>
            <a:r>
              <a:rPr lang="cs-CZ" dirty="0" smtClean="0"/>
              <a:t>ovinnost </a:t>
            </a:r>
            <a:r>
              <a:rPr lang="cs-CZ" dirty="0"/>
              <a:t>oznámit střet zájmu/podjatost – hodnotitel vyloučen z celého procesu </a:t>
            </a:r>
            <a:r>
              <a:rPr lang="cs-CZ" dirty="0" smtClean="0"/>
              <a:t>hodnocení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Po přijetí hodnocení - </a:t>
            </a:r>
            <a:r>
              <a:rPr lang="cs-CZ" sz="3958" dirty="0"/>
              <a:t>p</a:t>
            </a:r>
            <a:r>
              <a:rPr lang="cs-CZ" dirty="0"/>
              <a:t>ovinnost oznámit střet zájmu/podjatost </a:t>
            </a:r>
            <a:r>
              <a:rPr lang="cs-CZ" dirty="0" smtClean="0"/>
              <a:t>– odstoupení od hodnocení daného projektu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Zpravodajové – neúčast při projednávání konkrétního projektu na komisi, popř. odstoupení z komise</a:t>
            </a:r>
            <a:endParaRPr lang="cs-CZ" dirty="0"/>
          </a:p>
          <a:p>
            <a:pPr>
              <a:spcBef>
                <a:spcPts val="0"/>
              </a:spcBef>
            </a:pPr>
            <a:endParaRPr lang="cs-CZ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2983820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>
                <a:solidFill>
                  <a:schemeClr val="bg1"/>
                </a:solidFill>
              </a:rPr>
              <a:t>IV. Hodnocení návrhů projektů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    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Opravný prostředek</a:t>
            </a:r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  <a:p>
            <a:pPr>
              <a:spcBef>
                <a:spcPts val="0"/>
              </a:spcBef>
            </a:pPr>
            <a:r>
              <a:rPr lang="cs-CZ" dirty="0" smtClean="0"/>
              <a:t>Připomínky k procesu hodnocení je možné podat až po vyhlášení výsledků (zveřejnění finálního seznamu podpořených projektů, podepsaného rektorem UK) – 1.2. – 26. 2. 2021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Připomínky se podávají rektorovi UK prostřednictvím prorektora pro vědeckou činnost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Písemně do </a:t>
            </a:r>
            <a:r>
              <a:rPr lang="cs-CZ" b="1" dirty="0" smtClean="0"/>
              <a:t>7 dnů</a:t>
            </a:r>
            <a:r>
              <a:rPr lang="cs-CZ" dirty="0" smtClean="0"/>
              <a:t> od vyhlášení výsledků </a:t>
            </a: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848781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V. Realizace </a:t>
            </a:r>
            <a:r>
              <a:rPr lang="cs-CZ" sz="4400" dirty="0" smtClean="0">
                <a:solidFill>
                  <a:schemeClr val="bg1"/>
                </a:solidFill>
              </a:rPr>
              <a:t>projektu – pravidelné měsíční zprávy</a:t>
            </a:r>
            <a:endParaRPr lang="cs-CZ" sz="4400" dirty="0">
              <a:solidFill>
                <a:schemeClr val="bg1"/>
              </a:solidFill>
              <a:latin typeface="Gill Sans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01706" y="1492624"/>
            <a:ext cx="19538576" cy="8511988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800" dirty="0">
                <a:latin typeface="+mn-lt"/>
                <a:cs typeface="+mn-cs"/>
              </a:rPr>
              <a:t>Každý měsíc každý řešitel zpracovává měsíční zprávu (i poslední měsíc realizace grantu) – nejpozději do </a:t>
            </a:r>
            <a:r>
              <a:rPr lang="cs-CZ" sz="3800" b="1" dirty="0">
                <a:latin typeface="+mn-lt"/>
                <a:cs typeface="+mn-cs"/>
              </a:rPr>
              <a:t>14 dne následujícího měsíce </a:t>
            </a:r>
            <a:r>
              <a:rPr lang="cs-CZ" sz="3800" dirty="0" smtClean="0"/>
              <a:t>- </a:t>
            </a:r>
            <a:r>
              <a:rPr lang="cs-CZ" sz="3800" dirty="0" smtClean="0">
                <a:latin typeface="+mn-lt"/>
                <a:cs typeface="+mn-cs"/>
              </a:rPr>
              <a:t>elektronicky </a:t>
            </a:r>
            <a:r>
              <a:rPr lang="cs-CZ" sz="3800" dirty="0">
                <a:latin typeface="+mn-lt"/>
                <a:cs typeface="+mn-cs"/>
              </a:rPr>
              <a:t>v IS </a:t>
            </a:r>
            <a:r>
              <a:rPr lang="cs-CZ" sz="3800" dirty="0" smtClean="0">
                <a:latin typeface="+mn-lt"/>
                <a:cs typeface="+mn-cs"/>
              </a:rPr>
              <a:t>Věda</a:t>
            </a:r>
          </a:p>
          <a:p>
            <a:pPr marL="0" indent="0" algn="just">
              <a:buNone/>
            </a:pPr>
            <a:r>
              <a:rPr lang="cs-CZ" sz="3800" dirty="0" smtClean="0"/>
              <a:t>– ! Vnitřní směrnice KTF UK pro dané projekty – bude zveřejněno</a:t>
            </a: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Potvrzuje ji mentor a univerzitní referent – elektronicky v IS věda </a:t>
            </a: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Náležitosti Měsíční zprávy:</a:t>
            </a:r>
          </a:p>
          <a:p>
            <a:pPr marL="540000" algn="just"/>
            <a:r>
              <a:rPr lang="cs-CZ" sz="3800" b="1" dirty="0">
                <a:latin typeface="+mn-lt"/>
                <a:cs typeface="+mn-cs"/>
              </a:rPr>
              <a:t>shrnutí práce </a:t>
            </a:r>
            <a:r>
              <a:rPr lang="cs-CZ" sz="3800" dirty="0">
                <a:latin typeface="+mn-lt"/>
                <a:cs typeface="+mn-cs"/>
              </a:rPr>
              <a:t>celého týmu v daném měsíci (vyplňuje jen hlavní řešitel</a:t>
            </a:r>
            <a:r>
              <a:rPr lang="cs-CZ" sz="3800" dirty="0" smtClean="0">
                <a:latin typeface="+mn-lt"/>
                <a:cs typeface="+mn-cs"/>
              </a:rPr>
              <a:t>) - </a:t>
            </a:r>
            <a:r>
              <a:rPr lang="cs-CZ" sz="3800" dirty="0">
                <a:latin typeface="+mn-lt"/>
                <a:cs typeface="+mn-cs"/>
              </a:rPr>
              <a:t>(včetně popisu změn </a:t>
            </a:r>
            <a:r>
              <a:rPr lang="cs-CZ" sz="3800" dirty="0" smtClean="0">
                <a:latin typeface="+mn-lt"/>
                <a:cs typeface="+mn-cs"/>
              </a:rPr>
              <a:t>v grantu a </a:t>
            </a:r>
            <a:r>
              <a:rPr lang="cs-CZ" sz="3800" dirty="0">
                <a:latin typeface="+mn-lt"/>
                <a:cs typeface="+mn-cs"/>
              </a:rPr>
              <a:t>jejich </a:t>
            </a:r>
            <a:r>
              <a:rPr lang="cs-CZ" sz="3800" dirty="0" smtClean="0">
                <a:latin typeface="+mn-lt"/>
                <a:cs typeface="+mn-cs"/>
              </a:rPr>
              <a:t>zdůvodnění – personálních i věcných)</a:t>
            </a:r>
            <a:endParaRPr lang="cs-CZ" sz="3800" dirty="0">
              <a:latin typeface="+mn-lt"/>
              <a:cs typeface="+mn-cs"/>
            </a:endParaRPr>
          </a:p>
          <a:p>
            <a:pPr marL="540000" algn="just"/>
            <a:r>
              <a:rPr lang="cs-CZ" sz="3800" b="1" dirty="0" smtClean="0">
                <a:latin typeface="+mn-lt"/>
                <a:cs typeface="+mn-cs"/>
              </a:rPr>
              <a:t>popis </a:t>
            </a:r>
            <a:r>
              <a:rPr lang="cs-CZ" sz="3800" b="1" dirty="0">
                <a:latin typeface="+mn-lt"/>
                <a:cs typeface="+mn-cs"/>
              </a:rPr>
              <a:t>činností</a:t>
            </a:r>
            <a:r>
              <a:rPr lang="cs-CZ" sz="3800" dirty="0">
                <a:latin typeface="+mn-lt"/>
                <a:cs typeface="+mn-cs"/>
              </a:rPr>
              <a:t> v daném měsíci </a:t>
            </a:r>
            <a:endParaRPr lang="cs-CZ" sz="3800" dirty="0" smtClean="0">
              <a:latin typeface="+mn-lt"/>
              <a:cs typeface="+mn-cs"/>
            </a:endParaRPr>
          </a:p>
          <a:p>
            <a:pPr marL="540000" algn="just"/>
            <a:r>
              <a:rPr lang="cs-CZ" sz="3800" b="1" dirty="0" smtClean="0">
                <a:latin typeface="+mn-lt"/>
                <a:cs typeface="+mn-cs"/>
              </a:rPr>
              <a:t>popis </a:t>
            </a:r>
            <a:r>
              <a:rPr lang="cs-CZ" sz="3800" b="1" dirty="0">
                <a:latin typeface="+mn-lt"/>
                <a:cs typeface="+mn-cs"/>
              </a:rPr>
              <a:t>pokroku </a:t>
            </a:r>
            <a:r>
              <a:rPr lang="cs-CZ" sz="3800" dirty="0">
                <a:latin typeface="+mn-lt"/>
                <a:cs typeface="+mn-cs"/>
              </a:rPr>
              <a:t>v práci na výstupech </a:t>
            </a:r>
            <a:endParaRPr lang="cs-CZ" sz="3800" dirty="0" smtClean="0">
              <a:latin typeface="+mn-lt"/>
              <a:cs typeface="+mn-cs"/>
            </a:endParaRPr>
          </a:p>
          <a:p>
            <a:pPr marL="540000" algn="just"/>
            <a:r>
              <a:rPr lang="cs-CZ" sz="3800" b="1" dirty="0" smtClean="0">
                <a:latin typeface="+mn-lt"/>
                <a:cs typeface="+mn-cs"/>
              </a:rPr>
              <a:t>plán </a:t>
            </a:r>
            <a:r>
              <a:rPr lang="cs-CZ" sz="3800" b="1" dirty="0">
                <a:latin typeface="+mn-lt"/>
                <a:cs typeface="+mn-cs"/>
              </a:rPr>
              <a:t>činností </a:t>
            </a:r>
            <a:r>
              <a:rPr lang="cs-CZ" sz="3800" dirty="0">
                <a:latin typeface="+mn-lt"/>
                <a:cs typeface="+mn-cs"/>
              </a:rPr>
              <a:t>na další </a:t>
            </a:r>
            <a:r>
              <a:rPr lang="cs-CZ" sz="3800" dirty="0" smtClean="0">
                <a:latin typeface="+mn-lt"/>
                <a:cs typeface="+mn-cs"/>
              </a:rPr>
              <a:t>měsíc</a:t>
            </a:r>
          </a:p>
          <a:p>
            <a:pPr marL="540000" algn="just"/>
            <a:r>
              <a:rPr lang="cs-CZ" sz="3800" dirty="0" smtClean="0">
                <a:latin typeface="+mn-lt"/>
                <a:cs typeface="+mn-cs"/>
              </a:rPr>
              <a:t>možnost přiložení souborů (např. Zprávy ze stáže, osvědčení, certifikátů)</a:t>
            </a:r>
          </a:p>
          <a:p>
            <a:pPr marL="540000" algn="just"/>
            <a:endParaRPr lang="cs-CZ" sz="3800" dirty="0">
              <a:latin typeface="+mn-lt"/>
              <a:cs typeface="+mn-cs"/>
            </a:endParaRPr>
          </a:p>
          <a:p>
            <a:pPr marL="311400" indent="0" algn="just">
              <a:buNone/>
            </a:pPr>
            <a:r>
              <a:rPr lang="cs-CZ" sz="3800" dirty="0">
                <a:latin typeface="+mn-lt"/>
                <a:cs typeface="+mn-cs"/>
              </a:rPr>
              <a:t>Doložené certifikáty/osvědčení nutné v originálu/úředně ověřené kopii předat fakultnímu referentovi (neplatí pro osvědčení, certifikáty získané v průběhu stáže)</a:t>
            </a:r>
          </a:p>
          <a:p>
            <a:pPr marL="311400" indent="0" algn="just">
              <a:buNone/>
            </a:pPr>
            <a:r>
              <a:rPr lang="cs-CZ" sz="3800" dirty="0">
                <a:latin typeface="+mn-lt"/>
                <a:cs typeface="+mn-cs"/>
              </a:rPr>
              <a:t>Zpráva ze stáže – originál nutné předat fakultnímu referentovi</a:t>
            </a:r>
          </a:p>
          <a:p>
            <a:pPr marL="31140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1428750" lvl="4" indent="-514350"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3981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V. Realizace projektu</a:t>
            </a:r>
            <a:endParaRPr lang="cs-CZ" sz="5400" dirty="0">
              <a:solidFill>
                <a:schemeClr val="bg1"/>
              </a:solidFill>
              <a:latin typeface="Gill Sans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77018" y="1680882"/>
            <a:ext cx="17751972" cy="832373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4" indent="0">
              <a:buClr>
                <a:srgbClr val="D32D3F"/>
              </a:buClr>
              <a:buNone/>
            </a:pPr>
            <a:endParaRPr lang="cs-CZ" sz="3200" dirty="0" smtClean="0"/>
          </a:p>
          <a:p>
            <a:pPr marL="914400" lvl="4" indent="0">
              <a:buClr>
                <a:srgbClr val="D32D3F"/>
              </a:buClr>
              <a:buNone/>
            </a:pPr>
            <a:r>
              <a:rPr lang="cs-CZ" sz="3800" strike="sngStrike" dirty="0">
                <a:latin typeface="+mn-lt"/>
                <a:cs typeface="+mn-cs"/>
              </a:rPr>
              <a:t>Pokud je řešitel financován formou pracovně právního vztahu (PS, DPČ, DPP):</a:t>
            </a:r>
          </a:p>
          <a:p>
            <a:pPr marL="1371600" lvl="4" indent="-457200"/>
            <a:r>
              <a:rPr lang="cs-CZ" sz="3800" strike="sngStrike" dirty="0">
                <a:latin typeface="+mn-lt"/>
                <a:cs typeface="+mn-cs"/>
              </a:rPr>
              <a:t>celkový počet odpracovaných hodin na UK za daný měsíc (součet všech úvazků + grant START)</a:t>
            </a:r>
          </a:p>
          <a:p>
            <a:pPr marL="1371600" lvl="4" indent="-457200"/>
            <a:r>
              <a:rPr lang="cs-CZ" sz="3800" strike="sngStrike" dirty="0">
                <a:latin typeface="+mn-lt"/>
                <a:cs typeface="+mn-cs"/>
              </a:rPr>
              <a:t>čerpána dovolená ANO/NE, pokud ano, počet dní</a:t>
            </a:r>
          </a:p>
          <a:p>
            <a:pPr marL="1371600" lvl="4" indent="-457200"/>
            <a:r>
              <a:rPr lang="cs-CZ" sz="3800" strike="sngStrike" dirty="0">
                <a:latin typeface="+mn-lt"/>
                <a:cs typeface="+mn-cs"/>
              </a:rPr>
              <a:t>pracovní neschopnost ANO/NE, pokud ano, od kdy do kdy s možností uvést „trvá“ (přesah do dalšího měsíce)</a:t>
            </a:r>
          </a:p>
          <a:p>
            <a:pPr marL="1371600" lvl="4" indent="-457200"/>
            <a:r>
              <a:rPr lang="cs-CZ" sz="3800" strike="sngStrike" dirty="0">
                <a:latin typeface="+mn-lt"/>
                <a:cs typeface="+mn-cs"/>
              </a:rPr>
              <a:t>čerpáno neplacené volno ANO/NE, pokud ano, počet dní</a:t>
            </a:r>
          </a:p>
          <a:p>
            <a:pPr marL="914400" lvl="4" indent="0">
              <a:buClr>
                <a:srgbClr val="D32D3F"/>
              </a:buClr>
              <a:buNone/>
            </a:pPr>
            <a:endParaRPr lang="cs-CZ" sz="3800" dirty="0">
              <a:latin typeface="+mn-lt"/>
              <a:cs typeface="+mn-cs"/>
            </a:endParaRPr>
          </a:p>
          <a:p>
            <a:pPr marL="914400" lvl="4" indent="0">
              <a:buClr>
                <a:srgbClr val="D32D3F"/>
              </a:buClr>
              <a:buNone/>
            </a:pPr>
            <a:r>
              <a:rPr lang="cs-CZ" sz="3800" dirty="0">
                <a:latin typeface="+mn-lt"/>
                <a:cs typeface="+mn-cs"/>
              </a:rPr>
              <a:t>Pro vykazování statistik</a:t>
            </a:r>
          </a:p>
          <a:p>
            <a:pPr marL="1485900" lvl="4" indent="-571500"/>
            <a:r>
              <a:rPr lang="cs-CZ" sz="3800" dirty="0">
                <a:latin typeface="+mn-lt"/>
                <a:cs typeface="+mn-cs"/>
              </a:rPr>
              <a:t>Karta účastníka</a:t>
            </a:r>
          </a:p>
          <a:p>
            <a:pPr marL="1485900" lvl="4" indent="-571500"/>
            <a:r>
              <a:rPr lang="cs-CZ" sz="3800" dirty="0">
                <a:latin typeface="+mn-lt"/>
                <a:cs typeface="+mn-cs"/>
              </a:rPr>
              <a:t>Reflexe vzdělávacích aktivit – pouze uchazeči, kteří jsou zároveň pracovníky UK v době účasti na vzdělávacím programu – elektronická forma – vyplnění formuláře (mobil, e-mail) </a:t>
            </a:r>
          </a:p>
          <a:p>
            <a:pPr marL="914400" lvl="4" indent="0">
              <a:buClr>
                <a:srgbClr val="D32D3F"/>
              </a:buClr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71305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4800" dirty="0" smtClean="0">
                <a:solidFill>
                  <a:schemeClr val="bg1"/>
                </a:solidFill>
              </a:rPr>
              <a:t>V. Realizace </a:t>
            </a:r>
            <a:r>
              <a:rPr lang="cs-CZ" sz="4800" dirty="0" smtClean="0">
                <a:solidFill>
                  <a:schemeClr val="bg1"/>
                </a:solidFill>
              </a:rPr>
              <a:t>projektu – závěrečné zprávy</a:t>
            </a:r>
            <a:endParaRPr lang="cs-CZ" sz="4800" dirty="0">
              <a:solidFill>
                <a:schemeClr val="bg1"/>
              </a:solidFill>
              <a:latin typeface="Gill Sans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51338" y="2081048"/>
            <a:ext cx="17751972" cy="7531901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800" b="1" dirty="0" smtClean="0">
                <a:latin typeface="+mn-lt"/>
                <a:cs typeface="+mn-cs"/>
              </a:rPr>
              <a:t>Závěrečná zpráva </a:t>
            </a:r>
            <a:r>
              <a:rPr lang="cs-CZ" sz="3800" dirty="0" smtClean="0">
                <a:latin typeface="+mn-lt"/>
                <a:cs typeface="+mn-cs"/>
              </a:rPr>
              <a:t>– jedna za celý řešitelský tým – vyplňuje se elektronicky v IS Věda</a:t>
            </a: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Náležitosti Závěrečné zprávy:</a:t>
            </a:r>
          </a:p>
          <a:p>
            <a:endParaRPr lang="cs-CZ" dirty="0"/>
          </a:p>
          <a:p>
            <a:pPr marL="540000" lvl="2" algn="just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shrnutí realizace grantu </a:t>
            </a:r>
            <a:endParaRPr lang="cs-CZ" sz="3800" dirty="0" smtClean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r>
              <a:rPr lang="cs-CZ" sz="3800" dirty="0" smtClean="0">
                <a:latin typeface="+mn-lt"/>
                <a:cs typeface="+mn-cs"/>
              </a:rPr>
              <a:t>vyhodnocení </a:t>
            </a:r>
            <a:r>
              <a:rPr lang="cs-CZ" sz="3800" u="sng" dirty="0">
                <a:latin typeface="+mn-lt"/>
                <a:cs typeface="+mn-cs"/>
              </a:rPr>
              <a:t>dosažení </a:t>
            </a:r>
            <a:r>
              <a:rPr lang="cs-CZ" sz="3800" u="sng" dirty="0" smtClean="0">
                <a:latin typeface="+mn-lt"/>
                <a:cs typeface="+mn-cs"/>
              </a:rPr>
              <a:t>plánovaných </a:t>
            </a:r>
            <a:r>
              <a:rPr lang="cs-CZ" sz="3800" u="sng" dirty="0">
                <a:latin typeface="+mn-lt"/>
                <a:cs typeface="+mn-cs"/>
              </a:rPr>
              <a:t>výstupů </a:t>
            </a:r>
            <a:endParaRPr lang="cs-CZ" sz="3800" u="sng" dirty="0" smtClean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r>
              <a:rPr lang="cs-CZ" sz="3800" dirty="0" smtClean="0">
                <a:latin typeface="+mn-lt"/>
                <a:cs typeface="+mn-cs"/>
              </a:rPr>
              <a:t>shrnutí </a:t>
            </a:r>
            <a:r>
              <a:rPr lang="cs-CZ" sz="3800" dirty="0">
                <a:latin typeface="+mn-lt"/>
                <a:cs typeface="+mn-cs"/>
              </a:rPr>
              <a:t>činností realizačního </a:t>
            </a:r>
            <a:r>
              <a:rPr lang="cs-CZ" sz="3800" dirty="0" smtClean="0">
                <a:latin typeface="+mn-lt"/>
                <a:cs typeface="+mn-cs"/>
              </a:rPr>
              <a:t>týmu</a:t>
            </a:r>
            <a:endParaRPr lang="cs-CZ" sz="3800" dirty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shrnutí změn v projektu, vč. jejich zdůvodnění </a:t>
            </a:r>
            <a:r>
              <a:rPr lang="cs-CZ" sz="3800" dirty="0" smtClean="0">
                <a:latin typeface="+mn-lt"/>
                <a:cs typeface="+mn-cs"/>
              </a:rPr>
              <a:t>(pokud </a:t>
            </a:r>
            <a:r>
              <a:rPr lang="cs-CZ" sz="3800" dirty="0">
                <a:latin typeface="+mn-lt"/>
                <a:cs typeface="+mn-cs"/>
              </a:rPr>
              <a:t>ke změnám nedošlo, napíše, že ke změnám nedošlo)</a:t>
            </a:r>
          </a:p>
          <a:p>
            <a:pPr marL="540000" lvl="2" algn="just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naplnění vzdělávacích cílů - PRO JEDNOTLIVÉ </a:t>
            </a:r>
            <a:r>
              <a:rPr lang="cs-CZ" sz="3800" dirty="0" smtClean="0">
                <a:latin typeface="+mn-lt"/>
                <a:cs typeface="+mn-cs"/>
              </a:rPr>
              <a:t>ŘEŠITELE – </a:t>
            </a:r>
            <a:r>
              <a:rPr lang="cs-CZ" sz="3800" u="sng" dirty="0" smtClean="0">
                <a:latin typeface="+mn-lt"/>
                <a:cs typeface="+mn-cs"/>
              </a:rPr>
              <a:t>vyplňuje každý</a:t>
            </a:r>
            <a:r>
              <a:rPr lang="cs-CZ" sz="3800" dirty="0" smtClean="0">
                <a:latin typeface="+mn-lt"/>
                <a:cs typeface="+mn-cs"/>
              </a:rPr>
              <a:t>!</a:t>
            </a:r>
          </a:p>
          <a:p>
            <a:pPr marL="540000" lvl="2" algn="just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možnost přiložení souborů (např. osvědčení, certifikátů, </a:t>
            </a:r>
            <a:r>
              <a:rPr lang="cs-CZ" sz="3800" dirty="0" smtClean="0">
                <a:latin typeface="+mn-lt"/>
                <a:cs typeface="+mn-cs"/>
              </a:rPr>
              <a:t>Zprávy ze stáže)</a:t>
            </a:r>
            <a:endParaRPr lang="cs-CZ" sz="3800" dirty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  <a:buNone/>
            </a:pP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1428750" lvl="4" indent="-514350"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355645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V. Realizace projektu</a:t>
            </a:r>
            <a:endParaRPr lang="cs-CZ" sz="5400" dirty="0">
              <a:solidFill>
                <a:schemeClr val="bg1"/>
              </a:solidFill>
              <a:latin typeface="Gill Sans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51338" y="2081048"/>
            <a:ext cx="17751972" cy="7531901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Náležitosti Závěrečné zprávy:</a:t>
            </a:r>
          </a:p>
          <a:p>
            <a:endParaRPr lang="cs-CZ" dirty="0"/>
          </a:p>
          <a:p>
            <a:pPr marL="457200" lvl="1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sz="3800" b="1" dirty="0">
                <a:latin typeface="+mn-lt"/>
                <a:cs typeface="+mn-cs"/>
              </a:rPr>
              <a:t>Mentor</a:t>
            </a:r>
          </a:p>
          <a:p>
            <a:pPr lvl="2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posouzení celkové realizace grantu, získaných znalostí realizačního týmu a dosažených výstupů, shrnutí mentorovaných </a:t>
            </a:r>
            <a:r>
              <a:rPr lang="cs-CZ" sz="3800" dirty="0" smtClean="0">
                <a:latin typeface="+mn-lt"/>
                <a:cs typeface="+mn-cs"/>
              </a:rPr>
              <a:t>aktivit</a:t>
            </a:r>
            <a:endParaRPr lang="cs-CZ" sz="3800" dirty="0">
              <a:latin typeface="+mn-lt"/>
              <a:cs typeface="+mn-cs"/>
            </a:endParaRPr>
          </a:p>
          <a:p>
            <a:pPr lvl="2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doporučení pro další výzkumnou činnost řešitelů - PRO JEDNOTLIVÉ </a:t>
            </a:r>
            <a:r>
              <a:rPr lang="cs-CZ" sz="3800" dirty="0" smtClean="0">
                <a:latin typeface="+mn-lt"/>
                <a:cs typeface="+mn-cs"/>
              </a:rPr>
              <a:t>ŘEŠITELE</a:t>
            </a:r>
          </a:p>
          <a:p>
            <a:pPr lvl="2">
              <a:spcBef>
                <a:spcPts val="1000"/>
              </a:spcBef>
            </a:pPr>
            <a:r>
              <a:rPr lang="cs-CZ" sz="3800" dirty="0">
                <a:latin typeface="+mn-lt"/>
                <a:cs typeface="+mn-cs"/>
              </a:rPr>
              <a:t>v</a:t>
            </a:r>
            <a:r>
              <a:rPr lang="cs-CZ" sz="3800" dirty="0" smtClean="0">
                <a:latin typeface="+mn-lt"/>
                <a:cs typeface="+mn-cs"/>
              </a:rPr>
              <a:t>yplňuje elektronicky v IS Věda</a:t>
            </a:r>
          </a:p>
          <a:p>
            <a:pPr marL="396000" lvl="2" indent="0">
              <a:spcBef>
                <a:spcPts val="1000"/>
              </a:spcBef>
              <a:buNone/>
            </a:pPr>
            <a:r>
              <a:rPr lang="cs-CZ" sz="3800" dirty="0" smtClean="0">
                <a:latin typeface="+mn-lt"/>
                <a:cs typeface="+mn-cs"/>
              </a:rPr>
              <a:t>Po vyplnění řešitelským týmem a mentorem je třeba ZZ </a:t>
            </a:r>
            <a:r>
              <a:rPr lang="cs-CZ" sz="3800" dirty="0">
                <a:latin typeface="+mn-lt"/>
                <a:cs typeface="+mn-cs"/>
              </a:rPr>
              <a:t>vytisknout, všichni podepíší (řešitelé i mentor) a je předána fakultnímu referentovi – do měsíce od ukončení grantu – </a:t>
            </a:r>
            <a:r>
              <a:rPr lang="cs-CZ" sz="3800" b="1" dirty="0">
                <a:latin typeface="+mn-lt"/>
                <a:cs typeface="+mn-cs"/>
              </a:rPr>
              <a:t>tedy do 30. 4. 2023</a:t>
            </a:r>
          </a:p>
          <a:p>
            <a:pPr marL="914400" lvl="2" indent="0">
              <a:spcBef>
                <a:spcPts val="1000"/>
              </a:spcBef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marL="914400" lvl="2" indent="0">
              <a:spcBef>
                <a:spcPts val="1000"/>
              </a:spcBef>
              <a:buNone/>
            </a:pPr>
            <a:r>
              <a:rPr lang="cs-CZ" sz="3800" dirty="0" smtClean="0">
                <a:latin typeface="+mn-lt"/>
                <a:cs typeface="+mn-cs"/>
              </a:rPr>
              <a:t>Potvrzuje </a:t>
            </a:r>
            <a:r>
              <a:rPr lang="cs-CZ" sz="3800" dirty="0">
                <a:latin typeface="+mn-lt"/>
                <a:cs typeface="+mn-cs"/>
              </a:rPr>
              <a:t>ji univerzitní </a:t>
            </a:r>
            <a:r>
              <a:rPr lang="cs-CZ" sz="3800" dirty="0" smtClean="0">
                <a:latin typeface="+mn-lt"/>
                <a:cs typeface="+mn-cs"/>
              </a:rPr>
              <a:t>referent</a:t>
            </a:r>
            <a:endParaRPr lang="cs-CZ" sz="3800" dirty="0">
              <a:latin typeface="+mn-lt"/>
              <a:cs typeface="+mn-cs"/>
            </a:endParaRPr>
          </a:p>
          <a:p>
            <a:pPr lvl="2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1428750" lvl="4" indent="-514350"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121072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VI. Změny v projektu</a:t>
            </a:r>
            <a:endParaRPr lang="cs-CZ" sz="5400" dirty="0">
              <a:solidFill>
                <a:schemeClr val="bg1"/>
              </a:solidFill>
              <a:latin typeface="Gill Sans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346960"/>
            <a:ext cx="18684240" cy="7265989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600" dirty="0" smtClean="0">
                <a:latin typeface="+mn-lt"/>
                <a:cs typeface="+mn-cs"/>
              </a:rPr>
              <a:t>V průběhu řešení projektu </a:t>
            </a:r>
            <a:r>
              <a:rPr lang="cs-CZ" sz="3600" b="1" dirty="0" smtClean="0">
                <a:latin typeface="+mn-lt"/>
                <a:cs typeface="+mn-cs"/>
              </a:rPr>
              <a:t>nelze měnit</a:t>
            </a:r>
            <a:r>
              <a:rPr lang="cs-CZ" sz="3600" dirty="0" smtClean="0">
                <a:latin typeface="+mn-lt"/>
                <a:cs typeface="+mn-cs"/>
              </a:rPr>
              <a:t>: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Vzdělávací cíle řešitelů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Poměr personálních nákladů k celkové výši rozpočtu projektu (výši personálních nákladů, stanovených na jednotku)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Výši odměny mentora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Snížit režijní náklady fakulty pod 15% celkových nákladů projektu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Zvýšit celkovou pracovní kapacitu na celý projekt (celkový rozpočet projektu)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Upustit od dodání výstupů</a:t>
            </a:r>
          </a:p>
          <a:p>
            <a:pPr marL="540000" algn="just"/>
            <a:r>
              <a:rPr lang="cs-CZ" sz="3600" dirty="0" smtClean="0">
                <a:latin typeface="+mn-lt"/>
                <a:cs typeface="+mn-cs"/>
              </a:rPr>
              <a:t>Individuálního řešitele – grant je ukončen</a:t>
            </a:r>
          </a:p>
          <a:p>
            <a:pPr marL="0" indent="0" algn="just">
              <a:buNone/>
            </a:pPr>
            <a:endParaRPr lang="cs-CZ" sz="3600" dirty="0" smtClean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600" dirty="0">
              <a:latin typeface="+mn-lt"/>
              <a:cs typeface="+mn-cs"/>
            </a:endParaRPr>
          </a:p>
          <a:p>
            <a:endParaRPr lang="cs-CZ" dirty="0"/>
          </a:p>
          <a:p>
            <a:endParaRPr lang="cs-CZ" dirty="0"/>
          </a:p>
          <a:p>
            <a:pPr marL="914400" lvl="2" indent="0">
              <a:spcBef>
                <a:spcPts val="1000"/>
              </a:spcBef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lvl="2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1428750" lvl="4" indent="-514350"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364198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VI. </a:t>
            </a:r>
            <a:r>
              <a:rPr lang="cs-CZ" sz="5400" dirty="0">
                <a:solidFill>
                  <a:schemeClr val="bg1"/>
                </a:solidFill>
              </a:rPr>
              <a:t>Změny v projektu</a:t>
            </a:r>
            <a:endParaRPr lang="cs-CZ" sz="54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51338" y="1600200"/>
            <a:ext cx="17751972" cy="8012749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800" b="1" dirty="0">
                <a:latin typeface="+mn-lt"/>
                <a:cs typeface="+mn-cs"/>
              </a:rPr>
              <a:t>Změna cíle projektu, postupů k dosažení cílů </a:t>
            </a:r>
            <a:r>
              <a:rPr lang="cs-CZ" sz="3800" b="1" dirty="0" smtClean="0">
                <a:latin typeface="+mn-lt"/>
                <a:cs typeface="+mn-cs"/>
              </a:rPr>
              <a:t>projektu </a:t>
            </a:r>
            <a:r>
              <a:rPr lang="cs-CZ" sz="3800" dirty="0" smtClean="0">
                <a:latin typeface="+mn-lt"/>
                <a:cs typeface="+mn-cs"/>
              </a:rPr>
              <a:t>– </a:t>
            </a:r>
            <a:r>
              <a:rPr lang="cs-CZ" sz="3800" dirty="0">
                <a:latin typeface="+mn-lt"/>
                <a:cs typeface="+mn-cs"/>
              </a:rPr>
              <a:t>po konzultaci s mentorem – uvádí se do měsíční </a:t>
            </a:r>
            <a:r>
              <a:rPr lang="cs-CZ" sz="3800" dirty="0" smtClean="0">
                <a:latin typeface="+mn-lt"/>
                <a:cs typeface="+mn-cs"/>
              </a:rPr>
              <a:t>zprávy - </a:t>
            </a:r>
            <a:r>
              <a:rPr lang="cs-CZ" sz="3800" dirty="0">
                <a:latin typeface="+mn-lt"/>
                <a:cs typeface="+mn-cs"/>
              </a:rPr>
              <a:t>hlavní řešitel </a:t>
            </a:r>
            <a:r>
              <a:rPr lang="cs-CZ" sz="3800" dirty="0" smtClean="0">
                <a:latin typeface="+mn-lt"/>
                <a:cs typeface="+mn-cs"/>
              </a:rPr>
              <a:t>uvede do </a:t>
            </a:r>
            <a:r>
              <a:rPr lang="cs-CZ" sz="3800" dirty="0">
                <a:latin typeface="+mn-lt"/>
                <a:cs typeface="+mn-cs"/>
              </a:rPr>
              <a:t>shrnutí práce týmu,</a:t>
            </a:r>
            <a:r>
              <a:rPr lang="cs-CZ" sz="3800" dirty="0" smtClean="0">
                <a:latin typeface="+mn-lt"/>
                <a:cs typeface="+mn-cs"/>
              </a:rPr>
              <a:t> </a:t>
            </a:r>
            <a:r>
              <a:rPr lang="cs-CZ" sz="3800" dirty="0">
                <a:latin typeface="+mn-lt"/>
                <a:cs typeface="+mn-cs"/>
              </a:rPr>
              <a:t>souhlas mentora je vyjádřen jeho potvrzením měsíční </a:t>
            </a:r>
            <a:r>
              <a:rPr lang="cs-CZ" sz="3800" dirty="0" smtClean="0">
                <a:latin typeface="+mn-lt"/>
                <a:cs typeface="+mn-cs"/>
              </a:rPr>
              <a:t>zprávy.</a:t>
            </a: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Všechny níže uvedené změny oznamuje hlavní řešitel v dostatečném časovém předstihu v IS Věda fakultnímu referentovi (podstata změny, zdůvodnění změny)</a:t>
            </a: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Fakultní referent:</a:t>
            </a:r>
          </a:p>
          <a:p>
            <a:pPr algn="just"/>
            <a:r>
              <a:rPr lang="cs-CZ" sz="3800" dirty="0" smtClean="0">
                <a:latin typeface="+mn-lt"/>
                <a:cs typeface="+mn-cs"/>
              </a:rPr>
              <a:t>Zajistí, aby změny proběhly v souladu s podmínkami (Zásady)</a:t>
            </a:r>
          </a:p>
          <a:p>
            <a:pPr algn="just"/>
            <a:r>
              <a:rPr lang="cs-CZ" sz="3800" dirty="0" smtClean="0">
                <a:latin typeface="+mn-lt"/>
                <a:cs typeface="+mn-cs"/>
              </a:rPr>
              <a:t>Případnou související písemnou dokumentaci přiloží do IS Věda (např. CV)</a:t>
            </a:r>
          </a:p>
          <a:p>
            <a:pPr algn="just"/>
            <a:r>
              <a:rPr lang="cs-CZ" sz="3800" dirty="0" smtClean="0">
                <a:latin typeface="+mn-lt"/>
                <a:cs typeface="+mn-cs"/>
              </a:rPr>
              <a:t>Změny řádně zanese do evidence projektů</a:t>
            </a: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Tyto změny jsou provedeny (platnost) zanesením do evidence projektů</a:t>
            </a:r>
          </a:p>
          <a:p>
            <a:pPr marL="0" indent="0" algn="just"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lvl="2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1428750" lvl="4" indent="-514350"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217119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VI. </a:t>
            </a:r>
            <a:r>
              <a:rPr lang="cs-CZ" sz="5400" dirty="0">
                <a:solidFill>
                  <a:schemeClr val="bg1"/>
                </a:solidFill>
              </a:rPr>
              <a:t>Změny v projektu</a:t>
            </a:r>
            <a:endParaRPr lang="cs-CZ" sz="54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51338" y="1600200"/>
            <a:ext cx="17140827" cy="8012749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marL="0" indent="0" algn="just">
              <a:buNone/>
            </a:pPr>
            <a:r>
              <a:rPr lang="cs-CZ" sz="3800" dirty="0" smtClean="0">
                <a:latin typeface="+mn-lt"/>
                <a:cs typeface="+mn-cs"/>
              </a:rPr>
              <a:t>Ostatní změny:</a:t>
            </a:r>
          </a:p>
          <a:p>
            <a:pPr algn="just"/>
            <a:r>
              <a:rPr lang="cs-CZ" sz="3200" dirty="0" smtClean="0">
                <a:latin typeface="+mn-lt"/>
                <a:cs typeface="+mn-cs"/>
              </a:rPr>
              <a:t>Změna plánované cílové destinace pro stáž, popř. změna plánovaného termínu (po schválení fakultním referentem bude uvedeno v měsíční zprávě v měsíci, ve kterém byla změna schválena – u daného řešitele – popis činností v daném měsíci ) </a:t>
            </a:r>
          </a:p>
          <a:p>
            <a:pPr algn="just"/>
            <a:endParaRPr lang="cs-CZ" sz="3200" dirty="0" smtClean="0">
              <a:latin typeface="+mn-lt"/>
              <a:cs typeface="+mn-cs"/>
            </a:endParaRPr>
          </a:p>
          <a:p>
            <a:pPr algn="just"/>
            <a:r>
              <a:rPr lang="cs-CZ" sz="3200" dirty="0" smtClean="0">
                <a:latin typeface="+mn-lt"/>
                <a:cs typeface="+mn-cs"/>
              </a:rPr>
              <a:t>Změny rozpočtu projektu (pohyby mezi položkami) - kromě položky mentora a poměru personálních nákladů vůči celkovému rozpočtu projektu – změny uvede hlavní řešitel po schválení fakultním referentem do měsíční zprávy – </a:t>
            </a:r>
            <a:r>
              <a:rPr lang="cs-CZ" sz="3200" dirty="0">
                <a:latin typeface="+mn-lt"/>
                <a:cs typeface="+mn-cs"/>
              </a:rPr>
              <a:t>shrnutí práce týmu - v měsíci, ve kterém byla změna </a:t>
            </a:r>
            <a:r>
              <a:rPr lang="cs-CZ" sz="3200" dirty="0" smtClean="0">
                <a:latin typeface="+mn-lt"/>
                <a:cs typeface="+mn-cs"/>
              </a:rPr>
              <a:t>schválena</a:t>
            </a:r>
          </a:p>
          <a:p>
            <a:pPr algn="just"/>
            <a:endParaRPr lang="cs-CZ" sz="3200" dirty="0" smtClean="0">
              <a:latin typeface="+mn-lt"/>
              <a:cs typeface="+mn-cs"/>
            </a:endParaRPr>
          </a:p>
          <a:p>
            <a:pPr algn="just"/>
            <a:r>
              <a:rPr lang="cs-CZ" sz="3200" dirty="0">
                <a:latin typeface="+mn-lt"/>
                <a:cs typeface="+mn-cs"/>
              </a:rPr>
              <a:t>Změna formy financování řešitele – z pracovně právního stavu na stipendium a opačně – pouze se souhlasem vedení fakulty - v projektu lze promítnout až po jejím formálním potvrzení (ukončení financování stipendiem a uzavřený pracovně právní vztah nebo opačně</a:t>
            </a:r>
            <a:r>
              <a:rPr lang="cs-CZ" sz="3200" dirty="0" smtClean="0">
                <a:latin typeface="+mn-lt"/>
                <a:cs typeface="+mn-cs"/>
              </a:rPr>
              <a:t>) – pravidla stejná jako u personálních změn</a:t>
            </a:r>
            <a:endParaRPr lang="cs-CZ" sz="3200" dirty="0">
              <a:latin typeface="+mn-lt"/>
              <a:cs typeface="+mn-cs"/>
            </a:endParaRPr>
          </a:p>
          <a:p>
            <a:pPr algn="just"/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 smtClean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lvl="2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540000" lvl="2" algn="just">
              <a:spcBef>
                <a:spcPts val="1000"/>
              </a:spcBef>
            </a:pPr>
            <a:endParaRPr lang="cs-CZ" sz="3800" dirty="0">
              <a:latin typeface="+mn-lt"/>
              <a:cs typeface="+mn-cs"/>
            </a:endParaRPr>
          </a:p>
          <a:p>
            <a:pPr marL="0" indent="0" algn="just">
              <a:buNone/>
            </a:pPr>
            <a:endParaRPr lang="cs-CZ" sz="3800" dirty="0">
              <a:latin typeface="+mn-lt"/>
              <a:cs typeface="+mn-cs"/>
            </a:endParaRPr>
          </a:p>
          <a:p>
            <a:pPr marL="1428750" lvl="4" indent="-514350">
              <a:buClr>
                <a:srgbClr val="D32D3F"/>
              </a:buClr>
              <a:buFont typeface="Wingdings" panose="05000000000000000000" pitchFamily="2" charset="2"/>
              <a:buChar char="§"/>
            </a:pPr>
            <a:endParaRPr lang="cs-CZ" sz="3200" dirty="0"/>
          </a:p>
          <a:p>
            <a:pPr marL="0" indent="0" algn="just">
              <a:buNone/>
            </a:pPr>
            <a:endParaRPr lang="cs-CZ" sz="3298" dirty="0">
              <a:latin typeface="+mj-lt"/>
            </a:endParaRPr>
          </a:p>
          <a:p>
            <a:pPr eaLnBrk="1" hangingPunct="1"/>
            <a:endParaRPr lang="cs-CZ" sz="3298" dirty="0"/>
          </a:p>
          <a:p>
            <a:pPr eaLnBrk="1" hangingPunct="1"/>
            <a:endParaRPr lang="cs-CZ" sz="3298" dirty="0"/>
          </a:p>
        </p:txBody>
      </p:sp>
    </p:spTree>
    <p:extLst>
      <p:ext uri="{BB962C8B-B14F-4D97-AF65-F5344CB8AC3E}">
        <p14:creationId xmlns:p14="http://schemas.microsoft.com/office/powerpoint/2010/main" xmlns="" val="23811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1363841"/>
          </a:xfrm>
        </p:spPr>
        <p:txBody>
          <a:bodyPr/>
          <a:lstStyle/>
          <a:p>
            <a:r>
              <a:rPr lang="cs-CZ" dirty="0" smtClean="0"/>
              <a:t>Kontaktní osoby na KTF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800" dirty="0" smtClean="0"/>
              <a:t>OTÁZKY A ODPOVĚDI: </a:t>
            </a:r>
            <a:r>
              <a:rPr lang="cs-CZ" sz="4800" b="1" dirty="0" smtClean="0"/>
              <a:t>Mgr. Magdaléna Nová, </a:t>
            </a:r>
            <a:r>
              <a:rPr lang="cs-CZ" sz="4800" b="1" dirty="0" err="1" smtClean="0"/>
              <a:t>DiS</a:t>
            </a:r>
            <a:r>
              <a:rPr lang="cs-CZ" sz="4800" b="1" dirty="0" smtClean="0"/>
              <a:t>. </a:t>
            </a:r>
            <a:r>
              <a:rPr lang="cs-CZ" sz="4800" dirty="0" smtClean="0"/>
              <a:t>(Vědecké oddělení), koordinátor projektu KTF UK, lektor vzdělávacího programu)</a:t>
            </a:r>
            <a:br>
              <a:rPr lang="cs-CZ" sz="4800" dirty="0" smtClean="0"/>
            </a:br>
            <a:r>
              <a:rPr lang="cs-CZ" sz="4800" dirty="0" smtClean="0"/>
              <a:t>	</a:t>
            </a:r>
            <a:r>
              <a:rPr lang="cs-CZ" sz="4800" dirty="0">
                <a:hlinkClick r:id="rId2"/>
              </a:rPr>
              <a:t>science@ktf.cuni.cz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4800" dirty="0" smtClean="0"/>
              <a:t>ROZPOČET PROJEKTU: </a:t>
            </a:r>
            <a:r>
              <a:rPr lang="cs-CZ" sz="4800" b="1" dirty="0" smtClean="0"/>
              <a:t>Ing. Eva Procházková </a:t>
            </a:r>
            <a:r>
              <a:rPr lang="cs-CZ" sz="4800" dirty="0" smtClean="0"/>
              <a:t>– Vedoucí ekonomického oddělení</a:t>
            </a:r>
            <a:br>
              <a:rPr lang="cs-CZ" sz="4800" dirty="0" smtClean="0"/>
            </a:br>
            <a:r>
              <a:rPr lang="cs-CZ" sz="4800" dirty="0" smtClean="0"/>
              <a:t>	</a:t>
            </a:r>
            <a:r>
              <a:rPr lang="cs-CZ" sz="4800" dirty="0">
                <a:hlinkClick r:id="rId3"/>
              </a:rPr>
              <a:t>ekonom@ktf.cuni.cz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KONTROLA PROJEKTU: </a:t>
            </a:r>
            <a:r>
              <a:rPr lang="cs-CZ" sz="4800" b="1" dirty="0" smtClean="0"/>
              <a:t>Mgr. Kateřina Šolcová, Ph.D., </a:t>
            </a:r>
            <a:r>
              <a:rPr lang="cs-CZ" sz="4800" dirty="0" smtClean="0"/>
              <a:t>projektový odborník</a:t>
            </a:r>
            <a:br>
              <a:rPr lang="cs-CZ" sz="4800" dirty="0" smtClean="0"/>
            </a:br>
            <a:r>
              <a:rPr lang="cs-CZ" sz="4800" dirty="0"/>
              <a:t>	</a:t>
            </a:r>
            <a:r>
              <a:rPr lang="cs-CZ" sz="4800" u="sng" dirty="0">
                <a:solidFill>
                  <a:srgbClr val="0070C0"/>
                </a:solidFill>
              </a:rPr>
              <a:t>katerina.solcova@ktf.cuni.cz</a:t>
            </a:r>
          </a:p>
        </p:txBody>
      </p:sp>
    </p:spTree>
    <p:extLst>
      <p:ext uri="{BB962C8B-B14F-4D97-AF65-F5344CB8AC3E}">
        <p14:creationId xmlns:p14="http://schemas.microsoft.com/office/powerpoint/2010/main" xmlns="" val="3535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09459-4FBE-4641-B106-F2EA3685F721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174" y="599090"/>
            <a:ext cx="13005753" cy="7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0791" tIns="75396" rIns="150791" bIns="75396" numCol="1" anchor="ctr" anchorCtr="0" compatLnSpc="1">
            <a:prstTxWarp prst="textNoShape">
              <a:avLst/>
            </a:prstTxWarp>
          </a:bodyPr>
          <a:lstStyle>
            <a:lvl1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5715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0287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14859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9431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2400300" indent="-5715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28D9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s-CZ" sz="5400" dirty="0" smtClean="0">
                <a:solidFill>
                  <a:schemeClr val="bg1"/>
                </a:solidFill>
              </a:rPr>
              <a:t>VI. </a:t>
            </a:r>
            <a:r>
              <a:rPr lang="cs-CZ" sz="5400" dirty="0">
                <a:solidFill>
                  <a:schemeClr val="bg1"/>
                </a:solidFill>
              </a:rPr>
              <a:t>Změny v projektu</a:t>
            </a:r>
            <a:endParaRPr lang="cs-CZ" sz="54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57164" y="1657351"/>
            <a:ext cx="18564780" cy="855345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3200" dirty="0">
                <a:latin typeface="+mn-lt"/>
                <a:cs typeface="+mn-cs"/>
              </a:rPr>
              <a:t>Personální změny lze provádět vždy pouze k 1. dni v měsíci (platnost tak, aby se promítly v realizaci od 1. dne v následujícím měsíci):</a:t>
            </a:r>
          </a:p>
          <a:p>
            <a:pPr algn="just"/>
            <a:r>
              <a:rPr lang="cs-CZ" sz="3200" dirty="0">
                <a:latin typeface="+mn-lt"/>
                <a:cs typeface="+mn-cs"/>
              </a:rPr>
              <a:t>Změna osoby mentora – identifikace osoby mentora a doložení životopisu </a:t>
            </a:r>
          </a:p>
          <a:p>
            <a:pPr algn="just"/>
            <a:r>
              <a:rPr lang="cs-CZ" sz="3200" dirty="0">
                <a:latin typeface="+mn-lt"/>
                <a:cs typeface="+mn-cs"/>
              </a:rPr>
              <a:t>Změna hlavního řešitele – lze nahradit pouze jiným členem řešitelského týmu</a:t>
            </a:r>
          </a:p>
          <a:p>
            <a:pPr algn="just"/>
            <a:r>
              <a:rPr lang="cs-CZ" sz="3200" dirty="0">
                <a:latin typeface="+mn-lt"/>
                <a:cs typeface="+mn-cs"/>
              </a:rPr>
              <a:t>Odchod dalšího řešitele (např. při odchodu stávajícího dalšího řešitele z týmu nebo posunu na pozici hlavní řešitel)</a:t>
            </a:r>
          </a:p>
          <a:p>
            <a:pPr marL="720000" algn="just">
              <a:buFont typeface="Wingdings" panose="05000000000000000000" pitchFamily="2" charset="2"/>
              <a:buChar char="Ø"/>
            </a:pPr>
            <a:r>
              <a:rPr lang="cs-CZ" sz="3200" dirty="0">
                <a:latin typeface="+mn-lt"/>
                <a:cs typeface="+mn-cs"/>
              </a:rPr>
              <a:t>Dalšího řešitele je možné nahradit jiným studentem – je nutná identifikace studenta a doložení jeho životopisu</a:t>
            </a:r>
          </a:p>
          <a:p>
            <a:pPr marL="720000" algn="just">
              <a:buFont typeface="Wingdings" panose="05000000000000000000" pitchFamily="2" charset="2"/>
              <a:buChar char="Ø"/>
            </a:pPr>
            <a:r>
              <a:rPr lang="cs-CZ" sz="3200" dirty="0">
                <a:latin typeface="+mn-lt"/>
                <a:cs typeface="+mn-cs"/>
              </a:rPr>
              <a:t>Pracovní kapacita dalšího řešitele je rozdělena mezi zbývající řešitele</a:t>
            </a:r>
          </a:p>
          <a:p>
            <a:pPr marL="720000" algn="just">
              <a:buFont typeface="Wingdings" panose="05000000000000000000" pitchFamily="2" charset="2"/>
              <a:buChar char="Ø"/>
            </a:pPr>
            <a:r>
              <a:rPr lang="cs-CZ" sz="3200" dirty="0">
                <a:latin typeface="+mn-lt"/>
                <a:cs typeface="+mn-cs"/>
              </a:rPr>
              <a:t>Změna rozpočtu – snížení celkového rozpočtu projektu o jednotky, odpovídající úvazku řešitele, který odchází</a:t>
            </a:r>
          </a:p>
          <a:p>
            <a:pPr algn="just"/>
            <a:r>
              <a:rPr lang="cs-CZ" sz="3200" dirty="0">
                <a:latin typeface="+mn-lt"/>
                <a:cs typeface="+mn-cs"/>
              </a:rPr>
              <a:t>Hlavní řešitel uvede do shrnutí práce týmu v měsíční zprávě předcházející měsíci, ve kterém změna nastává</a:t>
            </a:r>
          </a:p>
          <a:p>
            <a:pPr marL="0" indent="0">
              <a:buNone/>
            </a:pPr>
            <a:endParaRPr lang="cs-CZ" sz="32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cs-CZ" sz="3200" dirty="0">
                <a:latin typeface="+mn-lt"/>
                <a:cs typeface="+mn-cs"/>
              </a:rPr>
              <a:t>Při personálních změnách je nutné dodržet další definované podmínky – omezení celkové výše úvazku na UK, realizace zahraniční stáže při úvazku 0,3 a vyšším.</a:t>
            </a:r>
          </a:p>
        </p:txBody>
      </p:sp>
    </p:spTree>
    <p:extLst>
      <p:ext uri="{BB962C8B-B14F-4D97-AF65-F5344CB8AC3E}">
        <p14:creationId xmlns:p14="http://schemas.microsoft.com/office/powerpoint/2010/main" xmlns="" val="311041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VII. Hodnocení Závěrečných zpráv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3958" b="1" dirty="0" smtClean="0"/>
              <a:t>     </a:t>
            </a:r>
            <a:endParaRPr lang="cs-CZ" sz="3958" b="1" dirty="0"/>
          </a:p>
          <a:p>
            <a:pPr>
              <a:spcBef>
                <a:spcPts val="0"/>
              </a:spcBef>
            </a:pPr>
            <a:r>
              <a:rPr lang="cs-CZ" dirty="0" smtClean="0"/>
              <a:t>1. – 30. 4. 2023 – předložení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Do 30. 6. 2023 hodnocení zpráv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Hodnotí </a:t>
            </a:r>
            <a:r>
              <a:rPr lang="cs-CZ" dirty="0"/>
              <a:t>komise zpravodajů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KZ hodnotí naplnění </a:t>
            </a:r>
            <a:r>
              <a:rPr lang="cs-CZ" dirty="0"/>
              <a:t>výzkumného cíle projektu a jeho výstupy a naplnění vzdělávacích cílů jednotlivých řešitelů</a:t>
            </a:r>
          </a:p>
          <a:p>
            <a:pPr>
              <a:spcBef>
                <a:spcPts val="0"/>
              </a:spcBef>
            </a:pPr>
            <a:r>
              <a:rPr lang="cs-CZ" dirty="0"/>
              <a:t>O jednání komise se pořizuje zápis, jehož součástí bude i případný seznam předčasně ukončených projektů </a:t>
            </a:r>
          </a:p>
          <a:p>
            <a:pPr>
              <a:spcBef>
                <a:spcPts val="0"/>
              </a:spcBef>
            </a:pPr>
            <a:r>
              <a:rPr lang="cs-CZ" dirty="0"/>
              <a:t>Zápis z jednání bude zveřejněn</a:t>
            </a:r>
          </a:p>
          <a:p>
            <a:pPr>
              <a:spcBef>
                <a:spcPts val="0"/>
              </a:spcBef>
            </a:pPr>
            <a:r>
              <a:rPr lang="cs-CZ" dirty="0"/>
              <a:t>Kritéria – budou součástí metodických materiálů pro uchazeče/řešitele, zpravodaje</a:t>
            </a:r>
            <a:endParaRPr lang="cs-CZ" sz="3958" b="1" dirty="0"/>
          </a:p>
          <a:p>
            <a:pPr marL="0" indent="0">
              <a:spcBef>
                <a:spcPts val="0"/>
              </a:spcBef>
              <a:buNone/>
            </a:pPr>
            <a:endParaRPr lang="cs-CZ" sz="3958" b="1" dirty="0"/>
          </a:p>
        </p:txBody>
      </p:sp>
    </p:spTree>
    <p:extLst>
      <p:ext uri="{BB962C8B-B14F-4D97-AF65-F5344CB8AC3E}">
        <p14:creationId xmlns:p14="http://schemas.microsoft.com/office/powerpoint/2010/main" xmlns="" val="30335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2A869607-66BA-40BC-AF9E-2976597B7D03}"/>
              </a:ext>
            </a:extLst>
          </p:cNvPr>
          <p:cNvSpPr txBox="1">
            <a:spLocks/>
          </p:cNvSpPr>
          <p:nvPr/>
        </p:nvSpPr>
        <p:spPr>
          <a:xfrm>
            <a:off x="-1" y="327099"/>
            <a:ext cx="13963974" cy="92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spc="5" dirty="0">
                <a:solidFill>
                  <a:schemeClr val="bg1"/>
                </a:solidFill>
                <a:latin typeface="Gill Sans"/>
              </a:rPr>
              <a:t> 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9056D1B-7380-48CC-82B5-F0A9F41E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768" y="3461048"/>
            <a:ext cx="1506901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397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96963" indent="-627063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135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2700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12700" indent="0" algn="ctr" eaLnBrk="1" hangingPunct="1">
              <a:buClr>
                <a:srgbClr val="D32D3F"/>
              </a:buClr>
            </a:pPr>
            <a:endParaRPr 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en-GB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  <a:p>
            <a:pPr marL="469900" lvl="1" indent="0" eaLnBrk="1" hangingPunct="1">
              <a:buClr>
                <a:srgbClr val="D32D3F"/>
              </a:buClr>
            </a:pPr>
            <a:endParaRPr lang="cs-CZ" altLang="cs-CZ" sz="5400" dirty="0">
              <a:latin typeface="Gill Sans MT" pitchFamily="34" charset="-18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xmlns="" id="{1C886018-7E6B-4040-8D61-445BF7D4CB3E}"/>
              </a:ext>
            </a:extLst>
          </p:cNvPr>
          <p:cNvSpPr/>
          <p:nvPr/>
        </p:nvSpPr>
        <p:spPr>
          <a:xfrm>
            <a:off x="0" y="0"/>
            <a:ext cx="20104100" cy="1576934"/>
          </a:xfrm>
          <a:custGeom>
            <a:avLst/>
            <a:gdLst/>
            <a:ahLst/>
            <a:cxnLst/>
            <a:rect l="l" t="t" r="r" b="b"/>
            <a:pathLst>
              <a:path w="20104100" h="167640">
                <a:moveTo>
                  <a:pt x="0" y="167534"/>
                </a:moveTo>
                <a:lnTo>
                  <a:pt x="20104099" y="167534"/>
                </a:lnTo>
                <a:lnTo>
                  <a:pt x="20104099" y="0"/>
                </a:lnTo>
                <a:lnTo>
                  <a:pt x="0" y="0"/>
                </a:lnTo>
                <a:lnTo>
                  <a:pt x="0" y="167534"/>
                </a:lnTo>
                <a:close/>
              </a:path>
            </a:pathLst>
          </a:custGeom>
          <a:solidFill>
            <a:srgbClr val="D22D4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2" name="Picture 22" descr="UK-5162-version1-reduk593version1graficka_podob">
            <a:extLst>
              <a:ext uri="{FF2B5EF4-FFF2-40B4-BE49-F238E27FC236}">
                <a16:creationId xmlns:a16="http://schemas.microsoft.com/office/drawing/2014/main" xmlns="" id="{C1536374-82F4-461D-BCEE-D65CB9A5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28238" y="4339525"/>
            <a:ext cx="2838099" cy="28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D5F48BCA-29ED-43AB-B699-E2935AA91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87" y="8210293"/>
            <a:ext cx="3683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s-CZ" altLang="cs-CZ" sz="5400" dirty="0">
                <a:latin typeface="Gill Sans MT" pitchFamily="34" charset="-18"/>
              </a:rPr>
              <a:t>www.cuni.cz</a:t>
            </a:r>
          </a:p>
          <a:p>
            <a:pPr algn="ctr" eaLnBrk="1" hangingPunct="1"/>
            <a:endParaRPr lang="cs-CZ" altLang="cs-CZ" sz="3600" dirty="0">
              <a:latin typeface="Gill Sans MT" pitchFamily="34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xmlns="" id="{5021C883-DD82-4306-8338-3CBE3FDDF527}"/>
              </a:ext>
            </a:extLst>
          </p:cNvPr>
          <p:cNvSpPr txBox="1">
            <a:spLocks/>
          </p:cNvSpPr>
          <p:nvPr/>
        </p:nvSpPr>
        <p:spPr>
          <a:xfrm>
            <a:off x="1004807" y="2196394"/>
            <a:ext cx="17005110" cy="825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89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latin typeface="Gill Sans"/>
              </a:rPr>
              <a:t>Děkuji vám za pozornost</a:t>
            </a:r>
            <a:r>
              <a:rPr lang="en-US" sz="5400" b="1" dirty="0">
                <a:latin typeface="Gill 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900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7877" y="602119"/>
            <a:ext cx="17339786" cy="2185952"/>
          </a:xfrm>
        </p:spPr>
        <p:txBody>
          <a:bodyPr/>
          <a:lstStyle/>
          <a:p>
            <a:r>
              <a:rPr lang="cs-CZ" dirty="0" smtClean="0"/>
              <a:t>Příprava projektu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800" b="1" dirty="0" smtClean="0"/>
              <a:t>Absolvování školení</a:t>
            </a:r>
            <a:br>
              <a:rPr lang="cs-CZ" sz="48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4800" b="1" dirty="0" smtClean="0"/>
              <a:t>Řešitel / řešitelský tým</a:t>
            </a:r>
            <a:br>
              <a:rPr lang="cs-CZ" sz="48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4800" b="1" dirty="0" smtClean="0"/>
              <a:t>Mentor</a:t>
            </a:r>
            <a:br>
              <a:rPr lang="cs-CZ" sz="4800" b="1" dirty="0" smtClean="0"/>
            </a:br>
            <a:r>
              <a:rPr lang="cs-CZ" sz="1400" b="1" dirty="0" smtClean="0"/>
              <a:t/>
            </a:r>
            <a:br>
              <a:rPr lang="cs-CZ" sz="1400" b="1" dirty="0" smtClean="0"/>
            </a:br>
            <a:r>
              <a:rPr lang="cs-CZ" sz="4800" b="1" dirty="0" smtClean="0"/>
              <a:t>Ekonomické oddělení</a:t>
            </a:r>
            <a:r>
              <a:rPr lang="cs-CZ" sz="4800" dirty="0" smtClean="0"/>
              <a:t> – rozpočet</a:t>
            </a:r>
            <a:br>
              <a:rPr lang="cs-CZ" sz="4800" dirty="0" smtClean="0"/>
            </a:br>
            <a:r>
              <a:rPr lang="cs-CZ" sz="4800" dirty="0" smtClean="0"/>
              <a:t>	- Předem domluvit termín konzultace</a:t>
            </a:r>
            <a:br>
              <a:rPr lang="cs-CZ" sz="4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4800" b="1" dirty="0" smtClean="0"/>
              <a:t>Projektové odd. </a:t>
            </a:r>
            <a:r>
              <a:rPr lang="cs-CZ" sz="4800" dirty="0" smtClean="0"/>
              <a:t>– kontrola projektu</a:t>
            </a:r>
            <a:br>
              <a:rPr lang="cs-CZ" sz="4800" dirty="0" smtClean="0"/>
            </a:br>
            <a:r>
              <a:rPr lang="cs-CZ" sz="4800" dirty="0" smtClean="0"/>
              <a:t>	- 21.9. 2020 (mít připravený projekt, projednaný rozpočet, poslat e-mailem)</a:t>
            </a:r>
            <a:br>
              <a:rPr lang="cs-CZ" sz="4800" dirty="0" smtClean="0"/>
            </a:b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xmlns="" val="21449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Vzdělávací program pro uchazeče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lvl="1" indent="0">
              <a:buNone/>
            </a:pPr>
            <a:endParaRPr lang="cs-CZ" b="1" dirty="0" smtClean="0"/>
          </a:p>
          <a:p>
            <a:pPr marL="0" lvl="1" indent="0">
              <a:buNone/>
            </a:pPr>
            <a:r>
              <a:rPr lang="cs-CZ" b="1" dirty="0" smtClean="0"/>
              <a:t>Vzdělávací program pro uchazeče o grant</a:t>
            </a:r>
          </a:p>
          <a:p>
            <a:pPr marL="857250" lvl="1" indent="-857250">
              <a:buAutoNum type="romanUcPeriod"/>
            </a:pPr>
            <a:r>
              <a:rPr lang="cs-CZ" dirty="0" smtClean="0"/>
              <a:t>část – prezenční/on line forma (popř. kombinace) – </a:t>
            </a:r>
            <a:r>
              <a:rPr lang="cs-CZ" b="1" dirty="0" smtClean="0"/>
              <a:t>6 hodin</a:t>
            </a:r>
            <a:endParaRPr lang="cs-CZ" dirty="0" smtClean="0"/>
          </a:p>
          <a:p>
            <a:pPr marL="857250" lvl="1" indent="-857250">
              <a:buAutoNum type="romanUcPeriod"/>
            </a:pPr>
            <a:r>
              <a:rPr lang="cs-CZ" dirty="0" smtClean="0"/>
              <a:t>část – konzultace a samostudium - individuální (pro jednotlivé řešitele) nebo hromadné konzultace (pro celé řešitelské týmy, pro všechny řešitelské týmy) – 18 hodin (z toho 8 hodin konzultací a 10 hodin samostudia) 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		- KONZULTACE – během července</a:t>
            </a:r>
          </a:p>
          <a:p>
            <a:pPr marL="0" lvl="1" indent="0">
              <a:buNone/>
            </a:pPr>
            <a:r>
              <a:rPr lang="cs-CZ" dirty="0"/>
              <a:t>	</a:t>
            </a:r>
            <a:r>
              <a:rPr lang="cs-CZ" dirty="0" smtClean="0"/>
              <a:t>	- SAMOSTUDIUM – červenec / srpen</a:t>
            </a:r>
          </a:p>
          <a:p>
            <a:pPr marL="0" lvl="1" indent="0">
              <a:buNone/>
            </a:pPr>
            <a:r>
              <a:rPr lang="cs-CZ" dirty="0" smtClean="0"/>
              <a:t>Potvrzení o účasti – k 30. 10. 2020 (nutno odevzdat!)</a:t>
            </a:r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r>
              <a:rPr lang="cs-CZ" dirty="0" smtClean="0"/>
              <a:t>Celkově tvoří oba vzdělávací programy 24 hodin vzdělávání </a:t>
            </a:r>
          </a:p>
          <a:p>
            <a:pPr marL="0" lvl="1" indent="0">
              <a:buNone/>
            </a:pPr>
            <a:endParaRPr lang="cs-CZ" dirty="0" smtClean="0"/>
          </a:p>
          <a:p>
            <a:pPr marL="0" lvl="1" indent="0">
              <a:buNone/>
            </a:pPr>
            <a:endParaRPr lang="cs-CZ" dirty="0"/>
          </a:p>
          <a:p>
            <a:pPr marL="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654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" y="1584961"/>
            <a:ext cx="1898904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CD2C32"/>
                </a:solidFill>
                <a:latin typeface="TrebuchetMS"/>
              </a:rPr>
              <a:t>Předběžný harmonogram</a:t>
            </a:r>
          </a:p>
          <a:p>
            <a:r>
              <a:rPr lang="cs-CZ" sz="3600" b="1" u="sng" dirty="0">
                <a:solidFill>
                  <a:srgbClr val="424242"/>
                </a:solidFill>
                <a:latin typeface="ArialMT"/>
              </a:rPr>
              <a:t>termín 	</a:t>
            </a:r>
            <a:r>
              <a:rPr lang="cs-CZ" sz="3600" b="1" u="sng" dirty="0" smtClean="0">
                <a:solidFill>
                  <a:srgbClr val="424242"/>
                </a:solidFill>
                <a:latin typeface="ArialMT"/>
              </a:rPr>
              <a:t>									proces 															koho </a:t>
            </a:r>
            <a:r>
              <a:rPr lang="cs-CZ" sz="3600" b="1" u="sng" dirty="0">
                <a:solidFill>
                  <a:srgbClr val="424242"/>
                </a:solidFill>
                <a:latin typeface="ArialMT"/>
              </a:rPr>
              <a:t>se týká</a:t>
            </a:r>
          </a:p>
          <a:p>
            <a:r>
              <a:rPr lang="cs-CZ" sz="3600" b="1" dirty="0">
                <a:solidFill>
                  <a:srgbClr val="424242"/>
                </a:solidFill>
                <a:latin typeface="Arial-BoldMT"/>
              </a:rPr>
              <a:t>15. 09. 2020 – 30. 10. 2020 </a:t>
            </a:r>
            <a:r>
              <a:rPr lang="cs-CZ" sz="3600" b="1" dirty="0" smtClean="0">
                <a:solidFill>
                  <a:srgbClr val="424242"/>
                </a:solidFill>
                <a:latin typeface="Arial-BoldMT"/>
              </a:rPr>
              <a:t>	podání </a:t>
            </a:r>
            <a:r>
              <a:rPr lang="cs-CZ" sz="3600" b="1" dirty="0">
                <a:solidFill>
                  <a:srgbClr val="424242"/>
                </a:solidFill>
                <a:latin typeface="Arial-BoldMT"/>
              </a:rPr>
              <a:t>návrhů projektů </a:t>
            </a:r>
            <a:r>
              <a:rPr lang="cs-CZ" sz="3600" b="1" dirty="0" smtClean="0">
                <a:solidFill>
                  <a:srgbClr val="424242"/>
                </a:solidFill>
                <a:latin typeface="Arial-BoldMT"/>
              </a:rPr>
              <a:t>							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hlavní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řešitelé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02. 11. 2020 – 06. 11. 2020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1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. kolo hodnocení –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formální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stránka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univerzitní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referent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02. 11. 2020 - 20. 11. 2020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opravy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formálních nedostatků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	hlavní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řešitelé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23. 11. 2020 – 06. 12. 2020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2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. kolo hodnocení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						externí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hodnotitelé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14. 12. 2020 - 29. 01. 2021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3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. kolo hodnocení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						komise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zpravodajů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01. 02. 2021 – 26. 02.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2021	vyhlášení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výsledků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						univerzitní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referent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01. 03. 2021 – 31. 03. 2021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podpis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řešitelské Dohody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hlavní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řešitelé, děkani, rektor</a:t>
            </a:r>
          </a:p>
          <a:p>
            <a:r>
              <a:rPr lang="cs-CZ" sz="3600" b="1" dirty="0">
                <a:solidFill>
                  <a:srgbClr val="424242"/>
                </a:solidFill>
                <a:latin typeface="Arial-BoldMT"/>
              </a:rPr>
              <a:t>01. 04. 2021 – 31. 03. 2023 </a:t>
            </a:r>
            <a:r>
              <a:rPr lang="cs-CZ" sz="3600" b="1" dirty="0" smtClean="0">
                <a:solidFill>
                  <a:srgbClr val="424242"/>
                </a:solidFill>
                <a:latin typeface="Arial-BoldMT"/>
              </a:rPr>
              <a:t>	řešení </a:t>
            </a:r>
            <a:r>
              <a:rPr lang="cs-CZ" sz="3600" b="1" dirty="0">
                <a:solidFill>
                  <a:srgbClr val="424242"/>
                </a:solidFill>
                <a:latin typeface="Arial-BoldMT"/>
              </a:rPr>
              <a:t>projektů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01. 04. 2023 – 30. 04. 2023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předložení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závěrečných zpráv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	hlavní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řešitelé</a:t>
            </a:r>
          </a:p>
          <a:p>
            <a:r>
              <a:rPr lang="cs-CZ" sz="3600" dirty="0">
                <a:solidFill>
                  <a:srgbClr val="424242"/>
                </a:solidFill>
                <a:latin typeface="ArialMT"/>
              </a:rPr>
              <a:t>01. 05. 2023 – 31. 05. 2023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hodnocení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závěrečných zpráv </a:t>
            </a:r>
            <a:r>
              <a:rPr lang="cs-CZ" sz="3600" dirty="0" smtClean="0">
                <a:solidFill>
                  <a:srgbClr val="424242"/>
                </a:solidFill>
                <a:latin typeface="ArialMT"/>
              </a:rPr>
              <a:t>					komise </a:t>
            </a:r>
            <a:r>
              <a:rPr lang="cs-CZ" sz="3600" dirty="0">
                <a:solidFill>
                  <a:srgbClr val="424242"/>
                </a:solidFill>
                <a:latin typeface="ArialMT"/>
              </a:rPr>
              <a:t>zpravodajů</a:t>
            </a:r>
          </a:p>
          <a:p>
            <a:r>
              <a:rPr lang="pl-PL" sz="3600" dirty="0">
                <a:solidFill>
                  <a:srgbClr val="424242"/>
                </a:solidFill>
                <a:latin typeface="ArialMT"/>
              </a:rPr>
              <a:t>30. 06. 2023 </a:t>
            </a:r>
            <a:r>
              <a:rPr lang="pl-PL" sz="3600" dirty="0" smtClean="0">
                <a:solidFill>
                  <a:srgbClr val="424242"/>
                </a:solidFill>
                <a:latin typeface="ArialMT"/>
              </a:rPr>
              <a:t>								ukončení </a:t>
            </a:r>
            <a:r>
              <a:rPr lang="pl-PL" sz="3600" dirty="0">
                <a:solidFill>
                  <a:srgbClr val="424242"/>
                </a:solidFill>
                <a:latin typeface="ArialMT"/>
              </a:rPr>
              <a:t>realizace celého projektu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7619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I. Základní informace ke grantovému programu START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8806587" cy="8492266"/>
          </a:xfrm>
        </p:spPr>
        <p:txBody>
          <a:bodyPr/>
          <a:lstStyle/>
          <a:p>
            <a:pPr marL="0" lvl="1" indent="0">
              <a:buNone/>
            </a:pPr>
            <a:endParaRPr lang="cs-CZ" b="1" dirty="0" smtClean="0"/>
          </a:p>
          <a:p>
            <a:pPr marL="0" lvl="1" indent="0">
              <a:buNone/>
            </a:pPr>
            <a:endParaRPr lang="cs-CZ" b="1" dirty="0" smtClean="0"/>
          </a:p>
          <a:p>
            <a:pPr marL="0" lvl="1" indent="0" algn="ctr">
              <a:buNone/>
            </a:pPr>
            <a:r>
              <a:rPr lang="cs-CZ" b="1" dirty="0" smtClean="0"/>
              <a:t>Studentský </a:t>
            </a:r>
            <a:r>
              <a:rPr lang="cs-CZ" b="1" dirty="0"/>
              <a:t>grant z </a:t>
            </a:r>
            <a:r>
              <a:rPr lang="cs-CZ" b="1" dirty="0" smtClean="0"/>
              <a:t>grantového programu START není </a:t>
            </a:r>
            <a:r>
              <a:rPr lang="cs-CZ" b="1" dirty="0"/>
              <a:t>možné udělit na téma </a:t>
            </a:r>
            <a:r>
              <a:rPr lang="cs-CZ" b="1" u="sng" dirty="0"/>
              <a:t>identické</a:t>
            </a:r>
            <a:r>
              <a:rPr lang="cs-CZ" b="1" dirty="0"/>
              <a:t> s tématem disertační práce hlavního řešitele ani dalších členů řešitelského týmu. Výstupy studentského grantu je ale možné pro disertační práci využít</a:t>
            </a:r>
            <a:r>
              <a:rPr lang="cs-CZ" b="1" dirty="0" smtClean="0"/>
              <a:t>!</a:t>
            </a:r>
          </a:p>
          <a:p>
            <a:pPr marL="0" lvl="1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3958" b="1" dirty="0"/>
              <a:t>Grantová soutěž je určena pro Ph.D. studenty UK, kteří:</a:t>
            </a:r>
          </a:p>
          <a:p>
            <a:pPr algn="ctr"/>
            <a:r>
              <a:rPr lang="cs-CZ" sz="3958" b="1" dirty="0" smtClean="0"/>
              <a:t>v </a:t>
            </a:r>
            <a:r>
              <a:rPr lang="cs-CZ" sz="3958" b="1" dirty="0"/>
              <a:t>době podání projektu (termín 30. 10. 2020) budou studovat ve standardní době studia</a:t>
            </a:r>
          </a:p>
          <a:p>
            <a:pPr algn="ctr"/>
            <a:r>
              <a:rPr lang="cs-CZ" sz="3958" b="1" dirty="0" smtClean="0"/>
              <a:t>a </a:t>
            </a:r>
            <a:r>
              <a:rPr lang="cs-CZ" sz="3958" b="1" dirty="0"/>
              <a:t>plánují ukončit Ph.D. studium po 31. 3. 2023.</a:t>
            </a:r>
          </a:p>
        </p:txBody>
      </p:sp>
    </p:spTree>
    <p:extLst>
      <p:ext uri="{BB962C8B-B14F-4D97-AF65-F5344CB8AC3E}">
        <p14:creationId xmlns:p14="http://schemas.microsoft.com/office/powerpoint/2010/main" xmlns="" val="40214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06" y="304259"/>
            <a:ext cx="18727374" cy="1028596"/>
          </a:xfrm>
        </p:spPr>
        <p:txBody>
          <a:bodyPr/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latin typeface="Gill Sans"/>
              </a:rPr>
              <a:t>I. Základní informace ke grantovému programu </a:t>
            </a:r>
            <a:r>
              <a:rPr lang="cs-CZ" sz="5400" b="1" dirty="0" err="1" smtClean="0">
                <a:solidFill>
                  <a:schemeClr val="bg1"/>
                </a:solidFill>
                <a:latin typeface="Gill Sans"/>
              </a:rPr>
              <a:t>Sart</a:t>
            </a:r>
            <a:endParaRPr lang="cs-CZ" sz="5400" b="1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493" y="1539240"/>
            <a:ext cx="19243766" cy="84922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3600" dirty="0" smtClean="0"/>
              <a:t>Zásady </a:t>
            </a:r>
            <a:r>
              <a:rPr lang="cs-CZ" sz="3600" dirty="0"/>
              <a:t>programu </a:t>
            </a:r>
            <a:r>
              <a:rPr lang="cs-CZ" sz="3600" dirty="0" smtClean="0"/>
              <a:t>Start </a:t>
            </a:r>
            <a:r>
              <a:rPr lang="cs-CZ" sz="3600" dirty="0"/>
              <a:t>– </a:t>
            </a:r>
            <a:r>
              <a:rPr lang="cs-CZ" sz="3600" dirty="0">
                <a:hlinkClick r:id="rId2"/>
              </a:rPr>
              <a:t>https://</a:t>
            </a:r>
            <a:r>
              <a:rPr lang="cs-CZ" sz="3600" dirty="0" smtClean="0">
                <a:hlinkClick r:id="rId2"/>
              </a:rPr>
              <a:t>cuni.cz/UK-10158-version1-or_2020_19.pdf</a:t>
            </a:r>
            <a:endParaRPr lang="cs-CZ" sz="3600" dirty="0" smtClean="0"/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Zveřejnění podpůrných metodických materiálů do konce června 2020, Manuál pro práci s IS nejpozději do termínu otevření přijmu </a:t>
            </a:r>
            <a:r>
              <a:rPr lang="cs-CZ" sz="3600" dirty="0" smtClean="0"/>
              <a:t>návrhů web stránky program Start </a:t>
            </a:r>
            <a:r>
              <a:rPr lang="cs-CZ" sz="3600" dirty="0">
                <a:hlinkClick r:id="rId3"/>
              </a:rPr>
              <a:t>https://cuni.cz/UK-10538.html</a:t>
            </a:r>
            <a:endParaRPr lang="cs-CZ" sz="3600" dirty="0"/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Celková alokace na program </a:t>
            </a:r>
            <a:r>
              <a:rPr lang="cs-CZ" sz="3600" dirty="0" smtClean="0"/>
              <a:t>Start 224 </a:t>
            </a:r>
            <a:r>
              <a:rPr lang="cs-CZ" sz="3600" dirty="0"/>
              <a:t>246 880 Kč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Termín přijmu projektových návrhů: od </a:t>
            </a:r>
            <a:r>
              <a:rPr lang="cs-CZ" sz="3600" b="1" dirty="0"/>
              <a:t>15. 9. 2020 od 12:00 hod. do 30. 10. 2020 do 12:00 hod. </a:t>
            </a:r>
          </a:p>
          <a:p>
            <a:pPr marL="0" indent="0">
              <a:spcBef>
                <a:spcPts val="0"/>
              </a:spcBef>
              <a:buNone/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Návrhy projektů budou přijímány prostřednictvím informačního systému IS Věda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Délka realizace projektů – </a:t>
            </a:r>
            <a:r>
              <a:rPr lang="cs-CZ" sz="3600" dirty="0" smtClean="0"/>
              <a:t>vždy 24 </a:t>
            </a:r>
            <a:r>
              <a:rPr lang="cs-CZ" sz="3600" dirty="0"/>
              <a:t>měsíců (od 1. 4. 2021 do </a:t>
            </a:r>
            <a:r>
              <a:rPr lang="cs-CZ" sz="3600" dirty="0" smtClean="0"/>
              <a:t>31</a:t>
            </a:r>
            <a:r>
              <a:rPr lang="cs-CZ" sz="3600" dirty="0"/>
              <a:t>. 3. 2023)</a:t>
            </a:r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/>
              <a:t>Grantový program </a:t>
            </a:r>
            <a:r>
              <a:rPr lang="cs-CZ" sz="3600" dirty="0" smtClean="0"/>
              <a:t>Start </a:t>
            </a:r>
            <a:r>
              <a:rPr lang="cs-CZ" sz="3600" dirty="0"/>
              <a:t>je realizován v anglickém jazyce </a:t>
            </a:r>
            <a:endParaRPr lang="cs-CZ" sz="3600" dirty="0" smtClean="0"/>
          </a:p>
          <a:p>
            <a:pPr>
              <a:spcBef>
                <a:spcPts val="0"/>
              </a:spcBef>
            </a:pPr>
            <a:endParaRPr lang="cs-CZ" sz="3600" dirty="0"/>
          </a:p>
          <a:p>
            <a:pPr>
              <a:spcBef>
                <a:spcPts val="0"/>
              </a:spcBef>
            </a:pPr>
            <a:r>
              <a:rPr lang="cs-CZ" sz="3600" dirty="0" smtClean="0"/>
              <a:t>Forma poskytnutí finančních </a:t>
            </a:r>
            <a:r>
              <a:rPr lang="cs-CZ" sz="3600" smtClean="0"/>
              <a:t>prostředků – stipendium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42460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7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bout UK_prezentace">
      <a:majorFont>
        <a:latin typeface="Gill Sans"/>
        <a:ea typeface=""/>
        <a:cs typeface=""/>
      </a:majorFont>
      <a:minorFont>
        <a:latin typeface="Gill Sans MT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4530</TotalTime>
  <Words>2827</Words>
  <Application>Microsoft Office PowerPoint</Application>
  <PresentationFormat>Vlastní</PresentationFormat>
  <Paragraphs>510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Office</vt:lpstr>
      <vt:lpstr>Snímek 1</vt:lpstr>
      <vt:lpstr>Snímek 2</vt:lpstr>
      <vt:lpstr>Obsah vzdělávacího programu </vt:lpstr>
      <vt:lpstr>Kontaktní osoby na KTF  OTÁZKY A ODPOVĚDI: Mgr. Magdaléna Nová, DiS. (Vědecké oddělení), koordinátor projektu KTF UK, lektor vzdělávacího programu)  science@ktf.cuni.cz  ROZPOČET PROJEKTU: Ing. Eva Procházková – Vedoucí ekonomického oddělení  ekonom@ktf.cuni.cz  KONTROLA PROJEKTU: Mgr. Kateřina Šolcová, Ph.D., projektový odborník  katerina.solcova@ktf.cuni.cz</vt:lpstr>
      <vt:lpstr>Příprava projektu  Absolvování školení  Řešitel / řešitelský tým  Mentor  Ekonomické oddělení – rozpočet  - Předem domluvit termín konzultace  Projektové odd. – kontrola projektu  - 21.9. 2020 (mít připravený projekt, projednaný rozpočet, poslat e-mailem) </vt:lpstr>
      <vt:lpstr>Vzdělávací program pro uchazeče</vt:lpstr>
      <vt:lpstr>Snímek 7</vt:lpstr>
      <vt:lpstr>I. Základní informace ke grantovému programu START</vt:lpstr>
      <vt:lpstr>I. Základní informace ke grantovému programu Sart</vt:lpstr>
      <vt:lpstr>I. Základní informace ke grantovému programu START</vt:lpstr>
      <vt:lpstr>Snímek 11</vt:lpstr>
      <vt:lpstr>I. Základní informace ke grantovému programu START</vt:lpstr>
      <vt:lpstr>II. Příprava návrhu projektu</vt:lpstr>
      <vt:lpstr>II. Příprava návrhu projektu</vt:lpstr>
      <vt:lpstr>II. Příprava návrhu projektu</vt:lpstr>
      <vt:lpstr>II. Příprava návrhu projektu</vt:lpstr>
      <vt:lpstr>II. Příprava návrhu projektu</vt:lpstr>
      <vt:lpstr>Snímek 18</vt:lpstr>
      <vt:lpstr>Snímek 19</vt:lpstr>
      <vt:lpstr>Snímek 20</vt:lpstr>
      <vt:lpstr>III. Rozpočet </vt:lpstr>
      <vt:lpstr>Snímek 22</vt:lpstr>
      <vt:lpstr>Snímek 23</vt:lpstr>
      <vt:lpstr>III. Rozpočet</vt:lpstr>
      <vt:lpstr>III. Rozpočet</vt:lpstr>
      <vt:lpstr>III. Rozpočet</vt:lpstr>
      <vt:lpstr>IV. Hodnocení návrhů projektů</vt:lpstr>
      <vt:lpstr>IV. Hodnocení návrhů projektů</vt:lpstr>
      <vt:lpstr>IV. Hodnocení návrhů projektů</vt:lpstr>
      <vt:lpstr>IV. Hodnocení návrhů projektů</vt:lpstr>
      <vt:lpstr>IV. Hodnocení návrhů projektů</vt:lpstr>
      <vt:lpstr>IV. Hodnocení návrhů projektů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VII. Hodnocení Závěrečných zpráv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Podzimek</dc:creator>
  <cp:lastModifiedBy>Office 2007</cp:lastModifiedBy>
  <cp:revision>247</cp:revision>
  <cp:lastPrinted>2019-09-17T12:43:45Z</cp:lastPrinted>
  <dcterms:created xsi:type="dcterms:W3CDTF">2017-06-20T08:09:59Z</dcterms:created>
  <dcterms:modified xsi:type="dcterms:W3CDTF">2020-07-17T09:59:40Z</dcterms:modified>
</cp:coreProperties>
</file>